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Proxima Nova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roximaNova-bold.fntdata"/><Relationship Id="rId21" Type="http://schemas.openxmlformats.org/officeDocument/2006/relationships/slide" Target="slides/slide16.xml"/><Relationship Id="rId43" Type="http://schemas.openxmlformats.org/officeDocument/2006/relationships/font" Target="fonts/ProximaNova-regular.fntdata"/><Relationship Id="rId24" Type="http://schemas.openxmlformats.org/officeDocument/2006/relationships/slide" Target="slides/slide19.xml"/><Relationship Id="rId46" Type="http://schemas.openxmlformats.org/officeDocument/2006/relationships/font" Target="fonts/ProximaNova-boldItalic.fntdata"/><Relationship Id="rId23" Type="http://schemas.openxmlformats.org/officeDocument/2006/relationships/slide" Target="slides/slide18.xml"/><Relationship Id="rId45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9b3f6c9bd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9b3f6c9bd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the kind introduction and thanks for inviting 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title of my talk is “The Wild West of NLP Modeling, Evaluation, and Documentation”.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eb4b59cb4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eb4b59cb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shows a timeline of all the text-based large language models released since GPT3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does not include the multiple versions and sizes of each of these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only covers models that are predominantly trained on the english language.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eb4b59cb4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3eb4b59cb4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512e3384e0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512e3384e0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12e3384e0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512e3384e0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13939cddf6_0_11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13939cddf6_0_11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512e3384e0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512e3384e0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13939cddf6_0_22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13939cddf6_0_22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16c7cfa3eb_0_60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16c7cfa3eb_0_60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eb4b59cb4_0_781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eb4b59cb4_0_781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3eb4b59cb4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3eb4b59cb4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eb4b59c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eb4b59c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shows a timeline of all the text-based large language models released since GPT3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does not include the multiple versions and sizes of each of these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only covers models that are predominantly trained on the english language.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3eb4b59cb4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3eb4b59cb4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3eb4b59cb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3eb4b59cb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3eb4b59cb4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3eb4b59cb4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3eb4b59cb4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3eb4b59cb4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3eb4b59cb4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3eb4b59cb4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3eb4b59cb4_0_787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3eb4b59cb4_0_787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3eb4b59cb4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3eb4b59cb4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3eda5d08ab_0_5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3eda5d08ab_0_5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3eda5d08ab_0_14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3eda5d08ab_0_14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3eda5d08ab_0_28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3eda5d08ab_0_28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3eb4b59cb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3eb4b59c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shows a timeline of all the text-based large language models released since GPT3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does not include the multiple versions and sizes of each of these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only covers models that are predominantly trained on the english language.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3eda5d08ab_0_22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3eda5d08ab_0_22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3eda5d08ab_0_35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3eda5d08ab_0_35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Identifying systematic errors in models is challenging and LLMs can be leveraged to label them in a human interpretable way</a:t>
            </a:r>
            <a:endParaRPr sz="11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3eb4b59cb4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3eb4b59cb4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3eda5d08a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3eda5d08a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3eda5d08a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3eda5d08a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13939cddf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13939cddf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16c7cfa3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16c7cfa3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7febef94f3_2_488:notes"/>
          <p:cNvSpPr/>
          <p:nvPr>
            <p:ph idx="2" type="sldImg"/>
          </p:nvPr>
        </p:nvSpPr>
        <p:spPr>
          <a:xfrm>
            <a:off x="398328" y="685487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7febef94f3_2_488:notes"/>
          <p:cNvSpPr txBox="1"/>
          <p:nvPr>
            <p:ph idx="1" type="body"/>
          </p:nvPr>
        </p:nvSpPr>
        <p:spPr>
          <a:xfrm>
            <a:off x="399118" y="4343399"/>
            <a:ext cx="6059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eb4b59cb4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3eb4b59cb4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access falls somewhere in between open and closed. The access can be via API or through a review process of call for research proposals and then granting approved proposals limited model access.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3eb4b59cb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3eb4b59cb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access models have all their components publicly available.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includes the source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 including the sources and their distribution, Data preprocessing and curation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or blog summarizing the training details, evaluation, and any adaptations to the model such as safety filters and if it was trained with human feedback.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3eb4b59cb4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3eb4b59cb4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access models allow replicating and reproducing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enable researchers to audit and conduct risk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Serves as a research artifact for ML practitioners to study, draw conclusions from, and build off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also enables practitioners to attempt to interpret model outputs.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eb4b59cb4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eb4b59cb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OTOH closed access models usually just have a paper or blog and may include high level overview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and training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Evaluations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Adaptations to the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3eb4b59cb4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3eb4b59cb4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could be one or more reasons for keeping these very large models closed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concerns about their misuse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gives the model creators a competitive advantage to not release these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if they would like to give access for research purposes and other studies, it can be expensive to setup guardrails for safe access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model creators have managed to get that setup in what we can call a limited access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eda5d08a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3eda5d08a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could be one or more reasons for keeping these very large models closed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concerns about their misuse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gives the model creators a competitive advantage to not release these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if they would like to give access for research purposes and other studies, it can be expensive to setup guardrails for safe access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model creators have managed to get that setup in what we can call a limited access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jpg"/><Relationship Id="rId10" Type="http://schemas.openxmlformats.org/officeDocument/2006/relationships/hyperlink" Target="https://crfm.stanford.edu/helm/v1.0/?models=1" TargetMode="External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9" Type="http://schemas.openxmlformats.org/officeDocument/2006/relationships/image" Target="../media/image11.png"/><Relationship Id="rId15" Type="http://schemas.openxmlformats.org/officeDocument/2006/relationships/image" Target="../media/image5.jpg"/><Relationship Id="rId14" Type="http://schemas.openxmlformats.org/officeDocument/2006/relationships/image" Target="../media/image10.jp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8" Type="http://schemas.openxmlformats.org/officeDocument/2006/relationships/image" Target="../media/image20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hyperlink" Target="https://huggingface.co/spaces/HuggingFaceH4/human_eval_llm_leaderboard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jpg"/><Relationship Id="rId10" Type="http://schemas.openxmlformats.org/officeDocument/2006/relationships/hyperlink" Target="https://crfm.stanford.edu/helm/v1.0/?models=1" TargetMode="External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9" Type="http://schemas.openxmlformats.org/officeDocument/2006/relationships/image" Target="../media/image11.png"/><Relationship Id="rId15" Type="http://schemas.openxmlformats.org/officeDocument/2006/relationships/image" Target="../media/image5.jpg"/><Relationship Id="rId14" Type="http://schemas.openxmlformats.org/officeDocument/2006/relationships/image" Target="../media/image10.jpg"/><Relationship Id="rId16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msys.org/blog/2023-05-03-arena/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hyperlink" Target="https://huggingface.co/spaces/lmsys/mt-bench" TargetMode="External"/><Relationship Id="rId5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huggingface.co/spaces/lmsys/chatbot-arena-leaderboard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tatsu-lab.github.io/alpaca_eval/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pt4all.io/index.html" TargetMode="External"/><Relationship Id="rId4" Type="http://schemas.openxmlformats.org/officeDocument/2006/relationships/hyperlink" Target="https://github.com/FranxYao/chain-of-thought-hub" TargetMode="External"/><Relationship Id="rId5" Type="http://schemas.openxmlformats.org/officeDocument/2006/relationships/hyperlink" Target="https://weightwatcher.ai/leaderboard.html" TargetMode="External"/><Relationship Id="rId6" Type="http://schemas.openxmlformats.org/officeDocument/2006/relationships/hyperlink" Target="https://chateval.org/" TargetMode="External"/><Relationship Id="rId7" Type="http://schemas.openxmlformats.org/officeDocument/2006/relationships/hyperlink" Target="https://github.com/FastEval/FastE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hyperlink" Target="https://huggingface.co/blog/llm-leaderboard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hyperlink" Target="https://huggingface.co/blog/llm-leaderboard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jpg"/><Relationship Id="rId10" Type="http://schemas.openxmlformats.org/officeDocument/2006/relationships/hyperlink" Target="https://crfm.stanford.edu/helm/v1.0/?models=1" TargetMode="External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9" Type="http://schemas.openxmlformats.org/officeDocument/2006/relationships/image" Target="../media/image11.png"/><Relationship Id="rId15" Type="http://schemas.openxmlformats.org/officeDocument/2006/relationships/image" Target="../media/image5.jpg"/><Relationship Id="rId14" Type="http://schemas.openxmlformats.org/officeDocument/2006/relationships/image" Target="../media/image10.jpg"/><Relationship Id="rId17" Type="http://schemas.openxmlformats.org/officeDocument/2006/relationships/image" Target="../media/image20.png"/><Relationship Id="rId16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18" Type="http://schemas.openxmlformats.org/officeDocument/2006/relationships/image" Target="../media/image15.png"/><Relationship Id="rId7" Type="http://schemas.openxmlformats.org/officeDocument/2006/relationships/image" Target="../media/image7.png"/><Relationship Id="rId8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hyperlink" Target="https://huggingface.co/blog/llm-leaderboard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hyperlink" Target="https://huggingface.co/blog/llm-leaderboar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abs/2305.15717" TargetMode="External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2306.04751" TargetMode="External"/><Relationship Id="rId5" Type="http://schemas.openxmlformats.org/officeDocument/2006/relationships/hyperlink" Target="https://arxiv.org/abs/2306.05685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abs/2306.05685" TargetMode="External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670050" y="1672125"/>
            <a:ext cx="50211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Proxima Nova"/>
                <a:ea typeface="Proxima Nova"/>
                <a:cs typeface="Proxima Nova"/>
                <a:sym typeface="Proxima Nova"/>
              </a:rPr>
              <a:t>Taming the Wild West </a:t>
            </a:r>
            <a:endParaRPr b="1" sz="3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Proxima Nova"/>
                <a:ea typeface="Proxima Nova"/>
                <a:cs typeface="Proxima Nova"/>
                <a:sym typeface="Proxima Nova"/>
              </a:rPr>
              <a:t>of LLMs</a:t>
            </a:r>
            <a:endParaRPr sz="3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81525" y="4278725"/>
            <a:ext cx="8824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latin typeface="Proxima Nova"/>
                <a:ea typeface="Proxima Nova"/>
                <a:cs typeface="Proxima Nova"/>
                <a:sym typeface="Proxima Nova"/>
              </a:rPr>
              <a:t>Nazneen Rajani</a:t>
            </a:r>
            <a:r>
              <a:rPr lang="en" sz="155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| </a:t>
            </a:r>
            <a:r>
              <a:rPr lang="en" sz="1550">
                <a:latin typeface="Proxima Nova"/>
                <a:ea typeface="Proxima Nova"/>
                <a:cs typeface="Proxima Nova"/>
                <a:sym typeface="Proxima Nova"/>
              </a:rPr>
              <a:t>Research Lead</a:t>
            </a:r>
            <a:r>
              <a:rPr lang="en" sz="155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@ Hugging Face | </a:t>
            </a:r>
            <a:r>
              <a:rPr lang="en" sz="1550">
                <a:latin typeface="Proxima Nova"/>
                <a:ea typeface="Proxima Nova"/>
                <a:cs typeface="Proxima Nova"/>
                <a:sym typeface="Proxima Nova"/>
              </a:rPr>
              <a:t>nazneen</a:t>
            </a:r>
            <a:r>
              <a:rPr lang="en" sz="155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@hf.co | @</a:t>
            </a:r>
            <a:r>
              <a:rPr lang="en" sz="1550">
                <a:latin typeface="Proxima Nova"/>
                <a:ea typeface="Proxima Nova"/>
                <a:cs typeface="Proxima Nova"/>
                <a:sym typeface="Proxima Nova"/>
              </a:rPr>
              <a:t>nazneenrajani</a:t>
            </a:r>
            <a:r>
              <a:rPr lang="en" sz="155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55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51" y="807663"/>
            <a:ext cx="3133200" cy="290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22"/>
          <p:cNvCxnSpPr>
            <a:stCxn id="368" idx="0"/>
          </p:cNvCxnSpPr>
          <p:nvPr/>
        </p:nvCxnSpPr>
        <p:spPr>
          <a:xfrm>
            <a:off x="232770" y="2911894"/>
            <a:ext cx="89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2"/>
          <p:cNvSpPr/>
          <p:nvPr/>
        </p:nvSpPr>
        <p:spPr>
          <a:xfrm>
            <a:off x="204671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>
            <a:off x="395098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22"/>
          <p:cNvCxnSpPr/>
          <p:nvPr/>
        </p:nvCxnSpPr>
        <p:spPr>
          <a:xfrm rot="10800000">
            <a:off x="227582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72" name="Google Shape;3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5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3" name="Google Shape;373;p22"/>
          <p:cNvSpPr txBox="1"/>
          <p:nvPr/>
        </p:nvSpPr>
        <p:spPr>
          <a:xfrm>
            <a:off x="-129217" y="1632294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53015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2"/>
          <p:cNvSpPr txBox="1"/>
          <p:nvPr/>
        </p:nvSpPr>
        <p:spPr>
          <a:xfrm>
            <a:off x="265975" y="2911875"/>
            <a:ext cx="5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2021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6" name="Google Shape;376;p22"/>
          <p:cNvCxnSpPr/>
          <p:nvPr/>
        </p:nvCxnSpPr>
        <p:spPr>
          <a:xfrm rot="10800000">
            <a:off x="1825401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22"/>
          <p:cNvCxnSpPr/>
          <p:nvPr/>
        </p:nvCxnSpPr>
        <p:spPr>
          <a:xfrm rot="10800000">
            <a:off x="2972938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8" name="Google Shape;368;p22"/>
          <p:cNvSpPr txBox="1"/>
          <p:nvPr/>
        </p:nvSpPr>
        <p:spPr>
          <a:xfrm>
            <a:off x="-97230" y="29118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22"/>
          <p:cNvSpPr txBox="1"/>
          <p:nvPr/>
        </p:nvSpPr>
        <p:spPr>
          <a:xfrm>
            <a:off x="1399762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19548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2"/>
          <p:cNvSpPr txBox="1"/>
          <p:nvPr/>
        </p:nvSpPr>
        <p:spPr>
          <a:xfrm>
            <a:off x="35705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PaLM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22"/>
          <p:cNvSpPr txBox="1"/>
          <p:nvPr/>
        </p:nvSpPr>
        <p:spPr>
          <a:xfrm>
            <a:off x="4187214" y="3839606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Chinchilla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22"/>
          <p:cNvSpPr txBox="1"/>
          <p:nvPr/>
        </p:nvSpPr>
        <p:spPr>
          <a:xfrm>
            <a:off x="4450556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4819452" y="385168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BLOOM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22"/>
          <p:cNvSpPr txBox="1"/>
          <p:nvPr/>
        </p:nvSpPr>
        <p:spPr>
          <a:xfrm>
            <a:off x="2340925" y="3822679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Gopher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" name="Google Shape;385;p22"/>
          <p:cNvSpPr txBox="1"/>
          <p:nvPr/>
        </p:nvSpPr>
        <p:spPr>
          <a:xfrm>
            <a:off x="2881497" y="291186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324541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2"/>
          <p:cNvSpPr/>
          <p:nvPr/>
        </p:nvSpPr>
        <p:spPr>
          <a:xfrm>
            <a:off x="3026227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128" y="3463602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9" name="Google Shape;3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509" y="2004599"/>
            <a:ext cx="5976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0" name="Google Shape;3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24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1" name="Google Shape;39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5326" y="346360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2" name="Google Shape;39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9448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3" name="Google Shape;393;p22"/>
          <p:cNvSpPr txBox="1"/>
          <p:nvPr/>
        </p:nvSpPr>
        <p:spPr>
          <a:xfrm>
            <a:off x="1189550" y="1612275"/>
            <a:ext cx="12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Megatron TNLG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2719215" y="252678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5" name="Google Shape;395;p22"/>
          <p:cNvCxnSpPr/>
          <p:nvPr/>
        </p:nvCxnSpPr>
        <p:spPr>
          <a:xfrm rot="10800000">
            <a:off x="40500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6" name="Google Shape;396;p22"/>
          <p:cNvSpPr/>
          <p:nvPr/>
        </p:nvSpPr>
        <p:spPr>
          <a:xfrm>
            <a:off x="4860553" y="28931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539476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22"/>
          <p:cNvCxnSpPr/>
          <p:nvPr/>
        </p:nvCxnSpPr>
        <p:spPr>
          <a:xfrm rot="10800000">
            <a:off x="4673639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99" name="Google Shape;39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5952" y="3463600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0" name="Google Shape;400;p22"/>
          <p:cNvSpPr txBox="1"/>
          <p:nvPr/>
        </p:nvSpPr>
        <p:spPr>
          <a:xfrm>
            <a:off x="4656350" y="2911900"/>
            <a:ext cx="57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1" name="Google Shape;401;p22"/>
          <p:cNvCxnSpPr/>
          <p:nvPr/>
        </p:nvCxnSpPr>
        <p:spPr>
          <a:xfrm rot="10800000">
            <a:off x="4960195" y="24229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2" name="Google Shape;402;p22"/>
          <p:cNvSpPr txBox="1"/>
          <p:nvPr/>
        </p:nvSpPr>
        <p:spPr>
          <a:xfrm>
            <a:off x="3891872" y="2912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Apr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3" name="Google Shape;403;p22"/>
          <p:cNvCxnSpPr/>
          <p:nvPr/>
        </p:nvCxnSpPr>
        <p:spPr>
          <a:xfrm rot="10800000">
            <a:off x="5417690" y="2948117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4" name="Google Shape;404;p22"/>
          <p:cNvSpPr/>
          <p:nvPr/>
        </p:nvSpPr>
        <p:spPr>
          <a:xfrm>
            <a:off x="57788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"/>
          <p:cNvSpPr txBox="1"/>
          <p:nvPr/>
        </p:nvSpPr>
        <p:spPr>
          <a:xfrm>
            <a:off x="5187135" y="2560426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6" name="Google Shape;406;p22"/>
          <p:cNvSpPr/>
          <p:nvPr/>
        </p:nvSpPr>
        <p:spPr>
          <a:xfrm>
            <a:off x="11507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"/>
          <p:cNvSpPr txBox="1"/>
          <p:nvPr/>
        </p:nvSpPr>
        <p:spPr>
          <a:xfrm>
            <a:off x="843725" y="25547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8" name="Google Shape;408;p22"/>
          <p:cNvCxnSpPr/>
          <p:nvPr/>
        </p:nvCxnSpPr>
        <p:spPr>
          <a:xfrm rot="10800000">
            <a:off x="1090038" y="29314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09" name="Google Shape;40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9816" y="342124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0" name="Google Shape;410;p22"/>
          <p:cNvSpPr txBox="1"/>
          <p:nvPr/>
        </p:nvSpPr>
        <p:spPr>
          <a:xfrm>
            <a:off x="541775" y="384000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GPT-J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22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Text-to-Text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Foundation Models since GPT3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2" name="Google Shape;412;p22"/>
          <p:cNvCxnSpPr/>
          <p:nvPr/>
        </p:nvCxnSpPr>
        <p:spPr>
          <a:xfrm rot="10800000">
            <a:off x="6502657" y="24326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13" name="Google Shape;4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0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4" name="Google Shape;414;p22"/>
          <p:cNvSpPr txBox="1"/>
          <p:nvPr/>
        </p:nvSpPr>
        <p:spPr>
          <a:xfrm>
            <a:off x="6197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ChatGPT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6058795" y="2874457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Nov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6" name="Google Shape;4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859" y="2023999"/>
            <a:ext cx="5976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7" name="Google Shape;417;p22"/>
          <p:cNvSpPr txBox="1"/>
          <p:nvPr/>
        </p:nvSpPr>
        <p:spPr>
          <a:xfrm>
            <a:off x="6463175" y="2567812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22"/>
          <p:cNvSpPr/>
          <p:nvPr/>
        </p:nvSpPr>
        <p:spPr>
          <a:xfrm>
            <a:off x="6403953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22"/>
          <p:cNvCxnSpPr/>
          <p:nvPr/>
        </p:nvCxnSpPr>
        <p:spPr>
          <a:xfrm rot="10800000">
            <a:off x="6703432" y="29233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0" name="Google Shape;420;p22"/>
          <p:cNvSpPr txBox="1"/>
          <p:nvPr/>
        </p:nvSpPr>
        <p:spPr>
          <a:xfrm>
            <a:off x="5939281" y="164142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Galactica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1" name="Google Shape;421;p22"/>
          <p:cNvCxnSpPr/>
          <p:nvPr/>
        </p:nvCxnSpPr>
        <p:spPr>
          <a:xfrm rot="10800000">
            <a:off x="8762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22" name="Google Shape;42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3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3" name="Google Shape;423;p22"/>
          <p:cNvSpPr txBox="1"/>
          <p:nvPr/>
        </p:nvSpPr>
        <p:spPr>
          <a:xfrm>
            <a:off x="310288" y="16154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4" name="Google Shape;424;p22"/>
          <p:cNvSpPr txBox="1"/>
          <p:nvPr/>
        </p:nvSpPr>
        <p:spPr>
          <a:xfrm>
            <a:off x="4598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5" name="Google Shape;425;p22"/>
          <p:cNvSpPr/>
          <p:nvPr/>
        </p:nvSpPr>
        <p:spPr>
          <a:xfrm>
            <a:off x="857765" y="289737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6" name="Google Shape;426;p22"/>
          <p:cNvCxnSpPr/>
          <p:nvPr/>
        </p:nvCxnSpPr>
        <p:spPr>
          <a:xfrm rot="10800000">
            <a:off x="34670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27" name="Google Shape;42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91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8" name="Google Shape;428;p22"/>
          <p:cNvSpPr txBox="1"/>
          <p:nvPr/>
        </p:nvSpPr>
        <p:spPr>
          <a:xfrm>
            <a:off x="2901088" y="16545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GPT-NeoX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22"/>
          <p:cNvSpPr txBox="1"/>
          <p:nvPr/>
        </p:nvSpPr>
        <p:spPr>
          <a:xfrm>
            <a:off x="32030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0" name="Google Shape;430;p22"/>
          <p:cNvSpPr/>
          <p:nvPr/>
        </p:nvSpPr>
        <p:spPr>
          <a:xfrm>
            <a:off x="352485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2"/>
          <p:cNvSpPr txBox="1"/>
          <p:nvPr/>
        </p:nvSpPr>
        <p:spPr>
          <a:xfrm>
            <a:off x="53231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Flan-T5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2" name="Google Shape;4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2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33" name="Google Shape;433;p22"/>
          <p:cNvCxnSpPr/>
          <p:nvPr/>
        </p:nvCxnSpPr>
        <p:spPr>
          <a:xfrm rot="10800000">
            <a:off x="58788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34" name="Google Shape;434;p22"/>
          <p:cNvSpPr txBox="1"/>
          <p:nvPr/>
        </p:nvSpPr>
        <p:spPr>
          <a:xfrm>
            <a:off x="5326097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5" name="Google Shape;435;p22"/>
          <p:cNvSpPr/>
          <p:nvPr/>
        </p:nvSpPr>
        <p:spPr>
          <a:xfrm>
            <a:off x="5911628" y="29019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"/>
          <p:cNvSpPr txBox="1"/>
          <p:nvPr/>
        </p:nvSpPr>
        <p:spPr>
          <a:xfrm>
            <a:off x="0" y="4651400"/>
            <a:ext cx="91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*only LLMs with &gt;1B parameters &amp; EN as the main training language are shown. Comprehensive list: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https://crfm.stanford.edu/helm/v1.0/?models=1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7" name="Google Shape;437;p22"/>
          <p:cNvSpPr txBox="1"/>
          <p:nvPr/>
        </p:nvSpPr>
        <p:spPr>
          <a:xfrm>
            <a:off x="5357645" y="3823788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8" name="Google Shape;43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406" y="3449737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39" name="Google Shape;439;p22"/>
          <p:cNvCxnSpPr/>
          <p:nvPr/>
        </p:nvCxnSpPr>
        <p:spPr>
          <a:xfrm rot="10800000">
            <a:off x="5955093" y="29363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40" name="Google Shape;44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50488" y="3444675"/>
            <a:ext cx="466500" cy="466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1" name="Google Shape;441;p22"/>
          <p:cNvSpPr/>
          <p:nvPr/>
        </p:nvSpPr>
        <p:spPr>
          <a:xfrm>
            <a:off x="18024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22"/>
          <p:cNvPicPr preferRelativeResize="0"/>
          <p:nvPr/>
        </p:nvPicPr>
        <p:blipFill rotWithShape="1">
          <a:blip r:embed="rId12">
            <a:alphaModFix/>
          </a:blip>
          <a:srcRect b="0" l="21721" r="20371" t="0"/>
          <a:stretch/>
        </p:blipFill>
        <p:spPr>
          <a:xfrm>
            <a:off x="1671000" y="3466950"/>
            <a:ext cx="395400" cy="382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43" name="Google Shape;443;p22"/>
          <p:cNvCxnSpPr/>
          <p:nvPr/>
        </p:nvCxnSpPr>
        <p:spPr>
          <a:xfrm rot="10800000">
            <a:off x="1893551" y="29394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44" name="Google Shape;444;p22"/>
          <p:cNvSpPr/>
          <p:nvPr/>
        </p:nvSpPr>
        <p:spPr>
          <a:xfrm>
            <a:off x="26406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7388" y="2065150"/>
            <a:ext cx="597600" cy="2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6" name="Google Shape;446;p22"/>
          <p:cNvSpPr txBox="1"/>
          <p:nvPr/>
        </p:nvSpPr>
        <p:spPr>
          <a:xfrm>
            <a:off x="2403425" y="1664200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Cohere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1312950" y="383195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Jurassic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8" name="Google Shape;448;p22"/>
          <p:cNvCxnSpPr/>
          <p:nvPr/>
        </p:nvCxnSpPr>
        <p:spPr>
          <a:xfrm rot="10800000">
            <a:off x="2670601" y="240195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49" name="Google Shape;449;p22"/>
          <p:cNvSpPr txBox="1"/>
          <p:nvPr/>
        </p:nvSpPr>
        <p:spPr>
          <a:xfrm>
            <a:off x="3364952" y="382994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Anthropic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0" name="Google Shape;450;p22"/>
          <p:cNvCxnSpPr/>
          <p:nvPr/>
        </p:nvCxnSpPr>
        <p:spPr>
          <a:xfrm rot="10800000">
            <a:off x="3988118" y="29354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51" name="Google Shape;451;p22"/>
          <p:cNvSpPr txBox="1"/>
          <p:nvPr/>
        </p:nvSpPr>
        <p:spPr>
          <a:xfrm>
            <a:off x="6680250" y="294943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2" name="Google Shape;452;p22"/>
          <p:cNvSpPr/>
          <p:nvPr/>
        </p:nvSpPr>
        <p:spPr>
          <a:xfrm>
            <a:off x="6974892" y="28739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931" y="20334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54" name="Google Shape;454;p22"/>
          <p:cNvCxnSpPr/>
          <p:nvPr/>
        </p:nvCxnSpPr>
        <p:spPr>
          <a:xfrm rot="10800000">
            <a:off x="7303218" y="24519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55" name="Google Shape;455;p22"/>
          <p:cNvSpPr txBox="1"/>
          <p:nvPr/>
        </p:nvSpPr>
        <p:spPr>
          <a:xfrm>
            <a:off x="7024287" y="2576125"/>
            <a:ext cx="46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57" name="Google Shape;457;p22"/>
          <p:cNvCxnSpPr/>
          <p:nvPr/>
        </p:nvCxnSpPr>
        <p:spPr>
          <a:xfrm rot="10800000">
            <a:off x="7339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58" name="Google Shape;458;p22"/>
          <p:cNvSpPr txBox="1"/>
          <p:nvPr/>
        </p:nvSpPr>
        <p:spPr>
          <a:xfrm>
            <a:off x="68066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9" name="Google Shape;459;p22"/>
          <p:cNvSpPr txBox="1"/>
          <p:nvPr/>
        </p:nvSpPr>
        <p:spPr>
          <a:xfrm>
            <a:off x="6832882" y="1666000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0" name="Google Shape;460;p22"/>
          <p:cNvSpPr/>
          <p:nvPr/>
        </p:nvSpPr>
        <p:spPr>
          <a:xfrm>
            <a:off x="7356478" y="28931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2"/>
          <p:cNvSpPr txBox="1"/>
          <p:nvPr/>
        </p:nvSpPr>
        <p:spPr>
          <a:xfrm>
            <a:off x="7315300" y="2911898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March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2" name="Google Shape;462;p22"/>
          <p:cNvSpPr/>
          <p:nvPr/>
        </p:nvSpPr>
        <p:spPr>
          <a:xfrm>
            <a:off x="6677728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3" name="Google Shape;463;p22"/>
          <p:cNvCxnSpPr/>
          <p:nvPr/>
        </p:nvCxnSpPr>
        <p:spPr>
          <a:xfrm rot="10800000">
            <a:off x="7912818" y="289429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64" name="Google Shape;4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2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5" name="Google Shape;465;p22"/>
          <p:cNvSpPr txBox="1"/>
          <p:nvPr/>
        </p:nvSpPr>
        <p:spPr>
          <a:xfrm>
            <a:off x="7340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p22"/>
          <p:cNvSpPr/>
          <p:nvPr/>
        </p:nvSpPr>
        <p:spPr>
          <a:xfrm>
            <a:off x="78936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2"/>
          <p:cNvSpPr/>
          <p:nvPr/>
        </p:nvSpPr>
        <p:spPr>
          <a:xfrm>
            <a:off x="83090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8" name="Google Shape;468;p22"/>
          <p:cNvCxnSpPr/>
          <p:nvPr/>
        </p:nvCxnSpPr>
        <p:spPr>
          <a:xfrm rot="10800000">
            <a:off x="8789843" y="24326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9" name="Google Shape;469;p22"/>
          <p:cNvSpPr txBox="1"/>
          <p:nvPr/>
        </p:nvSpPr>
        <p:spPr>
          <a:xfrm>
            <a:off x="8429175" y="1675388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Falcon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0" name="Google Shape;470;p22"/>
          <p:cNvSpPr txBox="1"/>
          <p:nvPr/>
        </p:nvSpPr>
        <p:spPr>
          <a:xfrm>
            <a:off x="7806625" y="292522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1" name="Google Shape;471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91450" y="2024550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2" name="Google Shape;472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77303" y="3480228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73" name="Google Shape;473;p22"/>
          <p:cNvCxnSpPr/>
          <p:nvPr/>
        </p:nvCxnSpPr>
        <p:spPr>
          <a:xfrm rot="10800000">
            <a:off x="8332643" y="29375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74" name="Google Shape;474;p22"/>
          <p:cNvSpPr txBox="1"/>
          <p:nvPr/>
        </p:nvSpPr>
        <p:spPr>
          <a:xfrm>
            <a:off x="7936850" y="3843063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INCITE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p22"/>
          <p:cNvSpPr txBox="1"/>
          <p:nvPr/>
        </p:nvSpPr>
        <p:spPr>
          <a:xfrm>
            <a:off x="7684950" y="1664725"/>
            <a:ext cx="8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StarCoder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6" name="Google Shape;476;p22"/>
          <p:cNvCxnSpPr/>
          <p:nvPr/>
        </p:nvCxnSpPr>
        <p:spPr>
          <a:xfrm rot="10800000">
            <a:off x="8145143" y="2412570"/>
            <a:ext cx="0" cy="46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477" name="Google Shape;477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89069" y="2015152"/>
            <a:ext cx="395400" cy="39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2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79" name="Google Shape;479;p22"/>
          <p:cNvCxnSpPr/>
          <p:nvPr/>
        </p:nvCxnSpPr>
        <p:spPr>
          <a:xfrm rot="10800000">
            <a:off x="8863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0" name="Google Shape;480;p22"/>
          <p:cNvSpPr txBox="1"/>
          <p:nvPr/>
        </p:nvSpPr>
        <p:spPr>
          <a:xfrm>
            <a:off x="84068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LLaMA-2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1" name="Google Shape;481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2136" y="1242826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56474" y="1208689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01424" y="1218376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86849" y="1223139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11974" y="121200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40036" y="1285314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489650" y="1255088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22874" y="1213951"/>
            <a:ext cx="489963" cy="3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22"/>
          <p:cNvGrpSpPr/>
          <p:nvPr/>
        </p:nvGrpSpPr>
        <p:grpSpPr>
          <a:xfrm>
            <a:off x="148475" y="1259950"/>
            <a:ext cx="84300" cy="404888"/>
            <a:chOff x="940275" y="849075"/>
            <a:chExt cx="84300" cy="404888"/>
          </a:xfrm>
        </p:grpSpPr>
        <p:sp>
          <p:nvSpPr>
            <p:cNvPr id="490" name="Google Shape;490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22"/>
          <p:cNvGrpSpPr/>
          <p:nvPr/>
        </p:nvGrpSpPr>
        <p:grpSpPr>
          <a:xfrm>
            <a:off x="2628450" y="1234213"/>
            <a:ext cx="84300" cy="404888"/>
            <a:chOff x="940275" y="849075"/>
            <a:chExt cx="84300" cy="404888"/>
          </a:xfrm>
        </p:grpSpPr>
        <p:sp>
          <p:nvSpPr>
            <p:cNvPr id="493" name="Google Shape;493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22"/>
          <p:cNvGrpSpPr/>
          <p:nvPr/>
        </p:nvGrpSpPr>
        <p:grpSpPr>
          <a:xfrm>
            <a:off x="4192463" y="1203938"/>
            <a:ext cx="84300" cy="404888"/>
            <a:chOff x="940275" y="849075"/>
            <a:chExt cx="84300" cy="404888"/>
          </a:xfrm>
        </p:grpSpPr>
        <p:sp>
          <p:nvSpPr>
            <p:cNvPr id="496" name="Google Shape;496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8" name="Google Shape;498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97000" y="415955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587862" y="4151425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80011" y="41402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168324" y="41595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56474" y="41402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115974" y="4168126"/>
            <a:ext cx="489963" cy="3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22"/>
          <p:cNvGrpSpPr/>
          <p:nvPr/>
        </p:nvGrpSpPr>
        <p:grpSpPr>
          <a:xfrm>
            <a:off x="1889500" y="4161450"/>
            <a:ext cx="84300" cy="404888"/>
            <a:chOff x="940275" y="849075"/>
            <a:chExt cx="84300" cy="404888"/>
          </a:xfrm>
        </p:grpSpPr>
        <p:sp>
          <p:nvSpPr>
            <p:cNvPr id="505" name="Google Shape;505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2"/>
          <p:cNvGrpSpPr/>
          <p:nvPr/>
        </p:nvGrpSpPr>
        <p:grpSpPr>
          <a:xfrm>
            <a:off x="6633850" y="4185650"/>
            <a:ext cx="84300" cy="404888"/>
            <a:chOff x="940275" y="849075"/>
            <a:chExt cx="84300" cy="404888"/>
          </a:xfrm>
        </p:grpSpPr>
        <p:sp>
          <p:nvSpPr>
            <p:cNvPr id="508" name="Google Shape;508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22"/>
          <p:cNvGrpSpPr/>
          <p:nvPr/>
        </p:nvGrpSpPr>
        <p:grpSpPr>
          <a:xfrm>
            <a:off x="7285350" y="4181450"/>
            <a:ext cx="84300" cy="404888"/>
            <a:chOff x="940275" y="849075"/>
            <a:chExt cx="84300" cy="404888"/>
          </a:xfrm>
        </p:grpSpPr>
        <p:sp>
          <p:nvSpPr>
            <p:cNvPr id="511" name="Google Shape;511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22"/>
          <p:cNvGrpSpPr/>
          <p:nvPr/>
        </p:nvGrpSpPr>
        <p:grpSpPr>
          <a:xfrm>
            <a:off x="7873963" y="4148200"/>
            <a:ext cx="84300" cy="404888"/>
            <a:chOff x="940275" y="849075"/>
            <a:chExt cx="84300" cy="404888"/>
          </a:xfrm>
        </p:grpSpPr>
        <p:sp>
          <p:nvSpPr>
            <p:cNvPr id="514" name="Google Shape;514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22"/>
          <p:cNvGrpSpPr/>
          <p:nvPr/>
        </p:nvGrpSpPr>
        <p:grpSpPr>
          <a:xfrm>
            <a:off x="3901788" y="4139750"/>
            <a:ext cx="84300" cy="404888"/>
            <a:chOff x="940275" y="849075"/>
            <a:chExt cx="84300" cy="404888"/>
          </a:xfrm>
        </p:grpSpPr>
        <p:sp>
          <p:nvSpPr>
            <p:cNvPr id="517" name="Google Shape;517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9" name="Google Shape;519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73049" y="4142014"/>
            <a:ext cx="489963" cy="39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2"/>
          <p:cNvGrpSpPr/>
          <p:nvPr/>
        </p:nvGrpSpPr>
        <p:grpSpPr>
          <a:xfrm>
            <a:off x="1774950" y="1203938"/>
            <a:ext cx="84300" cy="404888"/>
            <a:chOff x="940275" y="849075"/>
            <a:chExt cx="84300" cy="404888"/>
          </a:xfrm>
        </p:grpSpPr>
        <p:sp>
          <p:nvSpPr>
            <p:cNvPr id="521" name="Google Shape;521;p22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125" y="78150"/>
            <a:ext cx="5299976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23"/>
          <p:cNvCxnSpPr/>
          <p:nvPr/>
        </p:nvCxnSpPr>
        <p:spPr>
          <a:xfrm>
            <a:off x="5198650" y="2750975"/>
            <a:ext cx="1845300" cy="75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29" name="Google Shape;529;p23"/>
          <p:cNvSpPr txBox="1"/>
          <p:nvPr/>
        </p:nvSpPr>
        <p:spPr>
          <a:xfrm>
            <a:off x="6416475" y="3444825"/>
            <a:ext cx="2642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roxima Nova"/>
                <a:ea typeface="Proxima Nova"/>
                <a:cs typeface="Proxima Nova"/>
                <a:sym typeface="Proxima Nova"/>
              </a:rPr>
              <a:t>Pivotal moments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-"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Meta’s LLaMA/LLaMA2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-"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Together’s Red Pajama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-"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LAION’s Open Assistant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-"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AI2’s Dolma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4"/>
          <p:cNvSpPr txBox="1"/>
          <p:nvPr>
            <p:ph type="title"/>
          </p:nvPr>
        </p:nvSpPr>
        <p:spPr>
          <a:xfrm>
            <a:off x="311700" y="30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Large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Language Models – Training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5" name="Google Shape;535;p24"/>
          <p:cNvSpPr txBox="1"/>
          <p:nvPr>
            <p:ph idx="1" type="body"/>
          </p:nvPr>
        </p:nvSpPr>
        <p:spPr>
          <a:xfrm>
            <a:off x="311700" y="1063100"/>
            <a:ext cx="8520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Pretraining the LM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Predicting the next token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GPT-3, OPT, BLOOM,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LLaMA,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Falcon, LLaMA 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Incontext learning (aka prompt-based learning)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Few shot learning without updating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Context distillation is a variant wherein you condition on the prompt and update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Supervised fine-tuning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Fine-tuning for instruction following and to make them chatty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InstructGPT, LaMDA, Sparrow, OPT-IML, LLaMA-I, Alpaca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Reinforcement Learning from Human Feedback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nudging the LM towards values you desire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LLaMA-2-chat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Large Language Models – Training</a:t>
            </a:r>
            <a:endParaRPr/>
          </a:p>
        </p:txBody>
      </p:sp>
      <p:sp>
        <p:nvSpPr>
          <p:cNvPr id="541" name="Google Shape;541;p25"/>
          <p:cNvSpPr txBox="1"/>
          <p:nvPr>
            <p:ph idx="1" type="body"/>
          </p:nvPr>
        </p:nvSpPr>
        <p:spPr>
          <a:xfrm>
            <a:off x="311700" y="1152475"/>
            <a:ext cx="8520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Pretraining the LM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Predicting the next token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GPT-3, OPT, BLOOM, LLaMA, Falcon, LLaMA 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Incontext learning (aka prompt-based learning)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Few shot learning without updating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Context distillation is a variant wherein you condition on the prompt and update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Supervised fine-tuning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Fine-tuning for instruction following and to make them chatty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InstructGPT, LaMDA, Sparrow, OPT-IML, LLaMA-I, Alpaca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Reinforcement Learning from Human Feedback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nudging the LM towards values you desire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LLaMA-2-chat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25"/>
          <p:cNvSpPr/>
          <p:nvPr/>
        </p:nvSpPr>
        <p:spPr>
          <a:xfrm>
            <a:off x="154350" y="2857900"/>
            <a:ext cx="7535700" cy="175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 txBox="1"/>
          <p:nvPr/>
        </p:nvSpPr>
        <p:spPr>
          <a:xfrm>
            <a:off x="7837650" y="3259200"/>
            <a:ext cx="119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Training a chatbot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6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9" name="Google Shape;5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50" y="935950"/>
            <a:ext cx="3451999" cy="11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700" y="821626"/>
            <a:ext cx="3297326" cy="344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50" y="3693900"/>
            <a:ext cx="2571116" cy="11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9650" y="4211925"/>
            <a:ext cx="3860137" cy="8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7999" y="2410999"/>
            <a:ext cx="3988774" cy="8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7"/>
          <p:cNvSpPr txBox="1"/>
          <p:nvPr>
            <p:ph type="title"/>
          </p:nvPr>
        </p:nvSpPr>
        <p:spPr>
          <a:xfrm>
            <a:off x="311700" y="155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Evaluating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a Chatbot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9" name="Google Shape;559;p27"/>
          <p:cNvSpPr txBox="1"/>
          <p:nvPr>
            <p:ph idx="1" type="body"/>
          </p:nvPr>
        </p:nvSpPr>
        <p:spPr>
          <a:xfrm>
            <a:off x="1083150" y="929200"/>
            <a:ext cx="796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Pretraining the LM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Predicting the next token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GPT-3, BLOOM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Incontext learning (aka prompt-based learning)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Few shot learning without updating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Context distillation is a variant wherein you condition on the prompt and update the parameters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Supervised fine-tuning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Fine-tuning for instruction following and to make them chatty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Eg: InstructGPT, LaMDA, Sparrow, OPT-IML, LLaMA-I, Alpaca, Vicuna, Guanaco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Reinforcement Learning from Human Feedback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safety/alignment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lphaL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nudging the LM towards values you desire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0" name="Google Shape;5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25" y="1141387"/>
            <a:ext cx="890051" cy="2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4" y="1563926"/>
            <a:ext cx="1064274" cy="3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7"/>
          <p:cNvSpPr/>
          <p:nvPr/>
        </p:nvSpPr>
        <p:spPr>
          <a:xfrm>
            <a:off x="1166900" y="929200"/>
            <a:ext cx="7535700" cy="180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85825"/>
            <a:ext cx="1064275" cy="143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8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9" name="Google Shape;569;p28"/>
          <p:cNvSpPr txBox="1"/>
          <p:nvPr/>
        </p:nvSpPr>
        <p:spPr>
          <a:xfrm>
            <a:off x="171300" y="869449"/>
            <a:ext cx="8972700" cy="22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9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0" name="Google Shape;5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039" y="869450"/>
            <a:ext cx="5915959" cy="3522907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8"/>
          <p:cNvSpPr txBox="1"/>
          <p:nvPr/>
        </p:nvSpPr>
        <p:spPr>
          <a:xfrm>
            <a:off x="1101300" y="4743000"/>
            <a:ext cx="745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Ouyang, Long, et al. "Training language models to follow instructions with human feedback." </a:t>
            </a:r>
            <a:r>
              <a:rPr i="1" lang="en" sz="9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arXiv preprint arXiv:2203.02155</a:t>
            </a:r>
            <a:r>
              <a:rPr lang="en" sz="900">
                <a:solidFill>
                  <a:srgbClr val="22222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(2022).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2" name="Google Shape;572;p28"/>
          <p:cNvSpPr txBox="1"/>
          <p:nvPr/>
        </p:nvSpPr>
        <p:spPr>
          <a:xfrm>
            <a:off x="1521750" y="4279500"/>
            <a:ext cx="194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69138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Evaluating instruction following/chatty-ness</a:t>
            </a:r>
            <a:endParaRPr b="1" sz="1200">
              <a:solidFill>
                <a:srgbClr val="E691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3" name="Google Shape;573;p28"/>
          <p:cNvSpPr txBox="1"/>
          <p:nvPr/>
        </p:nvSpPr>
        <p:spPr>
          <a:xfrm>
            <a:off x="3545325" y="4279500"/>
            <a:ext cx="178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6905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Evaluating the RM</a:t>
            </a:r>
            <a:endParaRPr b="1" sz="1200">
              <a:solidFill>
                <a:srgbClr val="56905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4" name="Google Shape;574;p28"/>
          <p:cNvSpPr txBox="1"/>
          <p:nvPr/>
        </p:nvSpPr>
        <p:spPr>
          <a:xfrm>
            <a:off x="5404800" y="4279500"/>
            <a:ext cx="199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74EA7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Red-teaming</a:t>
            </a:r>
            <a:endParaRPr b="1" sz="1200">
              <a:solidFill>
                <a:srgbClr val="674E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5" name="Google Shape;575;p28"/>
          <p:cNvSpPr/>
          <p:nvPr/>
        </p:nvSpPr>
        <p:spPr>
          <a:xfrm>
            <a:off x="3557625" y="760200"/>
            <a:ext cx="1783800" cy="35766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8"/>
          <p:cNvSpPr/>
          <p:nvPr/>
        </p:nvSpPr>
        <p:spPr>
          <a:xfrm>
            <a:off x="1585050" y="760050"/>
            <a:ext cx="1884600" cy="3576600"/>
          </a:xfrm>
          <a:prstGeom prst="rect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8"/>
          <p:cNvSpPr/>
          <p:nvPr/>
        </p:nvSpPr>
        <p:spPr>
          <a:xfrm>
            <a:off x="5404800" y="760050"/>
            <a:ext cx="1997100" cy="3576600"/>
          </a:xfrm>
          <a:prstGeom prst="rect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9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3" name="Google Shape;583;p29"/>
          <p:cNvSpPr txBox="1"/>
          <p:nvPr/>
        </p:nvSpPr>
        <p:spPr>
          <a:xfrm>
            <a:off x="171300" y="869450"/>
            <a:ext cx="89046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Evaluating instruction following.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Does the model generate useful responses on the topic? Are they open-ended?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Brainstorm a list of New Year’s resolutions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Evaluating the RM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. Can the model choose between a truthful and a untruthful response? Can it rank helpful responses higher than the less helpful responses?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Red-teaming.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Crafting prompts that would surface model vulnerabilities and emerging capabilities. 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Complete the sentence “You should just go kill”, How do I plan a bank robbery?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0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30"/>
          <p:cNvSpPr txBox="1"/>
          <p:nvPr/>
        </p:nvSpPr>
        <p:spPr>
          <a:xfrm>
            <a:off x="171300" y="869450"/>
            <a:ext cx="89046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Evaluating instruction following.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Does the model generate useful responses on the topic? Are they open-ended?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Brainstorm a list of New Year’s resolutions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Evaluating the RM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. Can the model choose between a truthful and a untruthful response? Can it rank harmful responses lower than the harmless responses?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Red-teaming.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Crafting prompts that would surface model vulnerabilities and emerging capabilities. 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Complete the sentence “You should just go kill”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, How do I plan a bank robbery?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30"/>
          <p:cNvSpPr/>
          <p:nvPr/>
        </p:nvSpPr>
        <p:spPr>
          <a:xfrm>
            <a:off x="303025" y="917500"/>
            <a:ext cx="8586000" cy="98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Leaderboard with Elo ratings (Hugging Face)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Google Shape;596;p31"/>
          <p:cNvSpPr txBox="1"/>
          <p:nvPr>
            <p:ph idx="1" type="body"/>
          </p:nvPr>
        </p:nvSpPr>
        <p:spPr>
          <a:xfrm>
            <a:off x="590250" y="929200"/>
            <a:ext cx="796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7" name="Google Shape;597;p31"/>
          <p:cNvPicPr preferRelativeResize="0"/>
          <p:nvPr/>
        </p:nvPicPr>
        <p:blipFill rotWithShape="1">
          <a:blip r:embed="rId3">
            <a:alphaModFix/>
          </a:blip>
          <a:srcRect b="9272" l="0" r="0" t="0"/>
          <a:stretch/>
        </p:blipFill>
        <p:spPr>
          <a:xfrm>
            <a:off x="590250" y="728300"/>
            <a:ext cx="7963500" cy="415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31"/>
          <p:cNvSpPr txBox="1"/>
          <p:nvPr/>
        </p:nvSpPr>
        <p:spPr>
          <a:xfrm>
            <a:off x="3530175" y="4868050"/>
            <a:ext cx="56142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https://huggingface.co/spaces/HuggingFaceH4/human_eval_llm_leaderboard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4"/>
          <p:cNvCxnSpPr>
            <a:stCxn id="62" idx="0"/>
          </p:cNvCxnSpPr>
          <p:nvPr/>
        </p:nvCxnSpPr>
        <p:spPr>
          <a:xfrm>
            <a:off x="232770" y="2911894"/>
            <a:ext cx="89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" name="Google Shape;63;p14"/>
          <p:cNvSpPr/>
          <p:nvPr/>
        </p:nvSpPr>
        <p:spPr>
          <a:xfrm>
            <a:off x="204671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95098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4"/>
          <p:cNvCxnSpPr/>
          <p:nvPr/>
        </p:nvCxnSpPr>
        <p:spPr>
          <a:xfrm rot="10800000">
            <a:off x="227582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5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-129217" y="1632294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53015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265975" y="2911875"/>
            <a:ext cx="5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2021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0" name="Google Shape;70;p14"/>
          <p:cNvCxnSpPr/>
          <p:nvPr/>
        </p:nvCxnSpPr>
        <p:spPr>
          <a:xfrm rot="10800000">
            <a:off x="1825401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/>
          <p:nvPr/>
        </p:nvCxnSpPr>
        <p:spPr>
          <a:xfrm rot="10800000">
            <a:off x="2972938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2" name="Google Shape;62;p14"/>
          <p:cNvSpPr txBox="1"/>
          <p:nvPr/>
        </p:nvSpPr>
        <p:spPr>
          <a:xfrm>
            <a:off x="-97230" y="29118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399762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19548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5705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PaLM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187214" y="3839606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Chinchilla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450556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819452" y="385168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BLOOM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2340925" y="3822679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Gopher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881497" y="291186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324541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3026227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128" y="3463602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509" y="2004599"/>
            <a:ext cx="5976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24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5326" y="346360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9448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/>
        </p:nvSpPr>
        <p:spPr>
          <a:xfrm>
            <a:off x="1189550" y="1612275"/>
            <a:ext cx="12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Megatron TNLG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719215" y="252678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9" name="Google Shape;89;p14"/>
          <p:cNvCxnSpPr/>
          <p:nvPr/>
        </p:nvCxnSpPr>
        <p:spPr>
          <a:xfrm rot="10800000">
            <a:off x="40500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0" name="Google Shape;90;p14"/>
          <p:cNvSpPr/>
          <p:nvPr/>
        </p:nvSpPr>
        <p:spPr>
          <a:xfrm>
            <a:off x="4860553" y="28931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539476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4"/>
          <p:cNvCxnSpPr/>
          <p:nvPr/>
        </p:nvCxnSpPr>
        <p:spPr>
          <a:xfrm rot="10800000">
            <a:off x="4673639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93" name="Google Shape;9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5952" y="3463600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4656350" y="2911900"/>
            <a:ext cx="57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 rot="10800000">
            <a:off x="4960195" y="24229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" name="Google Shape;96;p14"/>
          <p:cNvSpPr txBox="1"/>
          <p:nvPr/>
        </p:nvSpPr>
        <p:spPr>
          <a:xfrm>
            <a:off x="3891872" y="2912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Apr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7" name="Google Shape;97;p14"/>
          <p:cNvCxnSpPr/>
          <p:nvPr/>
        </p:nvCxnSpPr>
        <p:spPr>
          <a:xfrm rot="10800000">
            <a:off x="5417690" y="2948117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8" name="Google Shape;98;p14"/>
          <p:cNvSpPr/>
          <p:nvPr/>
        </p:nvSpPr>
        <p:spPr>
          <a:xfrm>
            <a:off x="57788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5187135" y="2560426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1507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843725" y="25547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 rot="10800000">
            <a:off x="1090038" y="29314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3" name="Google Shape;10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9816" y="342124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541775" y="384000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GPT-J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Text-to-Text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Foundation Models since GPT3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 rot="10800000">
            <a:off x="6502657" y="24326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7" name="Google Shape;1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0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6197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ChatGPT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058795" y="2874457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Nov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" name="Google Shape;11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859" y="2023999"/>
            <a:ext cx="5976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6463175" y="2567812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6403953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4"/>
          <p:cNvCxnSpPr/>
          <p:nvPr/>
        </p:nvCxnSpPr>
        <p:spPr>
          <a:xfrm rot="10800000">
            <a:off x="6703432" y="29233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4" name="Google Shape;114;p14"/>
          <p:cNvSpPr txBox="1"/>
          <p:nvPr/>
        </p:nvSpPr>
        <p:spPr>
          <a:xfrm>
            <a:off x="5939281" y="164142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Galactica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5" name="Google Shape;115;p14"/>
          <p:cNvCxnSpPr/>
          <p:nvPr/>
        </p:nvCxnSpPr>
        <p:spPr>
          <a:xfrm rot="10800000">
            <a:off x="8762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16" name="Google Shape;11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3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/>
        </p:nvSpPr>
        <p:spPr>
          <a:xfrm>
            <a:off x="310288" y="16154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5360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857765" y="289737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4"/>
          <p:cNvCxnSpPr/>
          <p:nvPr/>
        </p:nvCxnSpPr>
        <p:spPr>
          <a:xfrm rot="10800000">
            <a:off x="34670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21" name="Google Shape;12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91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2" name="Google Shape;122;p14"/>
          <p:cNvSpPr txBox="1"/>
          <p:nvPr/>
        </p:nvSpPr>
        <p:spPr>
          <a:xfrm>
            <a:off x="2901088" y="16545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GPT-NeoX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32030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352485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53231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Flan-T5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6" name="Google Shape;12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2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27" name="Google Shape;127;p14"/>
          <p:cNvCxnSpPr/>
          <p:nvPr/>
        </p:nvCxnSpPr>
        <p:spPr>
          <a:xfrm rot="10800000">
            <a:off x="58788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8" name="Google Shape;128;p14"/>
          <p:cNvSpPr txBox="1"/>
          <p:nvPr/>
        </p:nvSpPr>
        <p:spPr>
          <a:xfrm>
            <a:off x="5326097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5911628" y="29019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4"/>
          <p:cNvSpPr txBox="1"/>
          <p:nvPr/>
        </p:nvSpPr>
        <p:spPr>
          <a:xfrm>
            <a:off x="0" y="4651400"/>
            <a:ext cx="91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*only LLMs with &gt;1B parameters &amp; EN as the main training language are shown. Comprehensive list: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https://crfm.stanford.edu/helm/v1.0/?models=1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5357645" y="3823788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406" y="3449737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33" name="Google Shape;133;p14"/>
          <p:cNvCxnSpPr/>
          <p:nvPr/>
        </p:nvCxnSpPr>
        <p:spPr>
          <a:xfrm rot="10800000">
            <a:off x="5955093" y="29363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34" name="Google Shape;13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50488" y="3444675"/>
            <a:ext cx="466500" cy="466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" name="Google Shape;135;p14"/>
          <p:cNvSpPr/>
          <p:nvPr/>
        </p:nvSpPr>
        <p:spPr>
          <a:xfrm>
            <a:off x="18024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12">
            <a:alphaModFix/>
          </a:blip>
          <a:srcRect b="0" l="21721" r="20371" t="0"/>
          <a:stretch/>
        </p:blipFill>
        <p:spPr>
          <a:xfrm>
            <a:off x="1671000" y="3466950"/>
            <a:ext cx="395400" cy="382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37" name="Google Shape;137;p14"/>
          <p:cNvCxnSpPr/>
          <p:nvPr/>
        </p:nvCxnSpPr>
        <p:spPr>
          <a:xfrm rot="10800000">
            <a:off x="1893551" y="29394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8" name="Google Shape;138;p14"/>
          <p:cNvSpPr/>
          <p:nvPr/>
        </p:nvSpPr>
        <p:spPr>
          <a:xfrm>
            <a:off x="26406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7388" y="2065150"/>
            <a:ext cx="597600" cy="2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/>
          <p:nvPr/>
        </p:nvSpPr>
        <p:spPr>
          <a:xfrm>
            <a:off x="2403425" y="1664200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Cohere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1312950" y="383195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Jurassic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2" name="Google Shape;142;p14"/>
          <p:cNvCxnSpPr/>
          <p:nvPr/>
        </p:nvCxnSpPr>
        <p:spPr>
          <a:xfrm rot="10800000">
            <a:off x="2670601" y="240195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3" name="Google Shape;143;p14"/>
          <p:cNvSpPr txBox="1"/>
          <p:nvPr/>
        </p:nvSpPr>
        <p:spPr>
          <a:xfrm>
            <a:off x="3364952" y="382994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Anthropic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4" name="Google Shape;144;p14"/>
          <p:cNvCxnSpPr/>
          <p:nvPr/>
        </p:nvCxnSpPr>
        <p:spPr>
          <a:xfrm rot="10800000">
            <a:off x="3988118" y="29354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5" name="Google Shape;145;p14"/>
          <p:cNvSpPr txBox="1"/>
          <p:nvPr/>
        </p:nvSpPr>
        <p:spPr>
          <a:xfrm>
            <a:off x="6680250" y="294943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14"/>
          <p:cNvSpPr/>
          <p:nvPr/>
        </p:nvSpPr>
        <p:spPr>
          <a:xfrm>
            <a:off x="6974892" y="28739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931" y="20334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48" name="Google Shape;148;p14"/>
          <p:cNvCxnSpPr/>
          <p:nvPr/>
        </p:nvCxnSpPr>
        <p:spPr>
          <a:xfrm rot="10800000">
            <a:off x="7303218" y="24519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9" name="Google Shape;149;p14"/>
          <p:cNvSpPr txBox="1"/>
          <p:nvPr/>
        </p:nvSpPr>
        <p:spPr>
          <a:xfrm>
            <a:off x="7024287" y="2576125"/>
            <a:ext cx="46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1" name="Google Shape;151;p14"/>
          <p:cNvCxnSpPr/>
          <p:nvPr/>
        </p:nvCxnSpPr>
        <p:spPr>
          <a:xfrm rot="10800000">
            <a:off x="7339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2" name="Google Shape;152;p14"/>
          <p:cNvSpPr txBox="1"/>
          <p:nvPr/>
        </p:nvSpPr>
        <p:spPr>
          <a:xfrm>
            <a:off x="68066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14"/>
          <p:cNvSpPr txBox="1"/>
          <p:nvPr/>
        </p:nvSpPr>
        <p:spPr>
          <a:xfrm>
            <a:off x="6832882" y="1666000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7356478" y="28931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7315300" y="2911898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March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6677728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4"/>
          <p:cNvCxnSpPr/>
          <p:nvPr/>
        </p:nvCxnSpPr>
        <p:spPr>
          <a:xfrm rot="10800000">
            <a:off x="7912818" y="289429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8" name="Google Shape;1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2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9" name="Google Shape;159;p14"/>
          <p:cNvSpPr txBox="1"/>
          <p:nvPr/>
        </p:nvSpPr>
        <p:spPr>
          <a:xfrm>
            <a:off x="7340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14"/>
          <p:cNvSpPr/>
          <p:nvPr/>
        </p:nvSpPr>
        <p:spPr>
          <a:xfrm>
            <a:off x="78936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/>
          <p:nvPr/>
        </p:nvSpPr>
        <p:spPr>
          <a:xfrm>
            <a:off x="83090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14"/>
          <p:cNvCxnSpPr/>
          <p:nvPr/>
        </p:nvCxnSpPr>
        <p:spPr>
          <a:xfrm rot="10800000">
            <a:off x="8789843" y="24326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3" name="Google Shape;163;p14"/>
          <p:cNvSpPr txBox="1"/>
          <p:nvPr/>
        </p:nvSpPr>
        <p:spPr>
          <a:xfrm>
            <a:off x="8429175" y="1675388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Falcon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14"/>
          <p:cNvSpPr txBox="1"/>
          <p:nvPr/>
        </p:nvSpPr>
        <p:spPr>
          <a:xfrm>
            <a:off x="7806625" y="292522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91450" y="2024550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6" name="Google Shape;166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77303" y="3480228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7" name="Google Shape;167;p14"/>
          <p:cNvCxnSpPr/>
          <p:nvPr/>
        </p:nvCxnSpPr>
        <p:spPr>
          <a:xfrm rot="10800000">
            <a:off x="8332643" y="29375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8" name="Google Shape;168;p14"/>
          <p:cNvSpPr txBox="1"/>
          <p:nvPr/>
        </p:nvSpPr>
        <p:spPr>
          <a:xfrm>
            <a:off x="7936850" y="3843063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INCITE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7684950" y="1664725"/>
            <a:ext cx="8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StarCoder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0" name="Google Shape;170;p14"/>
          <p:cNvCxnSpPr/>
          <p:nvPr/>
        </p:nvCxnSpPr>
        <p:spPr>
          <a:xfrm rot="10800000">
            <a:off x="8145143" y="2412570"/>
            <a:ext cx="0" cy="46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1" name="Google Shape;171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89069" y="2015152"/>
            <a:ext cx="395400" cy="39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2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73" name="Google Shape;173;p14"/>
          <p:cNvCxnSpPr/>
          <p:nvPr/>
        </p:nvCxnSpPr>
        <p:spPr>
          <a:xfrm rot="10800000">
            <a:off x="8863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4" name="Google Shape;174;p14"/>
          <p:cNvSpPr txBox="1"/>
          <p:nvPr/>
        </p:nvSpPr>
        <p:spPr>
          <a:xfrm>
            <a:off x="84068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LLaMA-2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Leaderboard with Elo ratings (LMSYS)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4" name="Google Shape;604;p32"/>
          <p:cNvSpPr txBox="1"/>
          <p:nvPr/>
        </p:nvSpPr>
        <p:spPr>
          <a:xfrm>
            <a:off x="6019275" y="4868050"/>
            <a:ext cx="31251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https://lmsys.org/blog/2023-05-03-arena/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5" name="Google Shape;6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852" y="42600"/>
            <a:ext cx="506700" cy="48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06" name="Google Shape;60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9000" y="572700"/>
            <a:ext cx="5000252" cy="437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00" y="562750"/>
            <a:ext cx="7167200" cy="43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3"/>
          <p:cNvSpPr txBox="1"/>
          <p:nvPr>
            <p:ph type="title"/>
          </p:nvPr>
        </p:nvSpPr>
        <p:spPr>
          <a:xfrm>
            <a:off x="311700" y="-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MT Bench from LMSYS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3" name="Google Shape;613;p33"/>
          <p:cNvSpPr txBox="1"/>
          <p:nvPr/>
        </p:nvSpPr>
        <p:spPr>
          <a:xfrm>
            <a:off x="4157400" y="4812800"/>
            <a:ext cx="49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https://huggingface.co/spaces/lmsys/mt-bench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14" name="Google Shape;6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677" y="32650"/>
            <a:ext cx="506700" cy="48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4"/>
          <p:cNvSpPr txBox="1"/>
          <p:nvPr>
            <p:ph type="title"/>
          </p:nvPr>
        </p:nvSpPr>
        <p:spPr>
          <a:xfrm>
            <a:off x="311700" y="-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LMSYS Leaderboard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0" name="Google Shape;620;p34"/>
          <p:cNvSpPr txBox="1"/>
          <p:nvPr>
            <p:ph idx="1" type="body"/>
          </p:nvPr>
        </p:nvSpPr>
        <p:spPr>
          <a:xfrm>
            <a:off x="590250" y="929200"/>
            <a:ext cx="796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1" name="Google Shape;621;p34"/>
          <p:cNvSpPr txBox="1"/>
          <p:nvPr/>
        </p:nvSpPr>
        <p:spPr>
          <a:xfrm>
            <a:off x="3530175" y="4868050"/>
            <a:ext cx="56142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https://huggingface.co/spaces/lmsys/chatbot-arena-leaderboard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2" name="Google Shape;6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54108"/>
            <a:ext cx="9143999" cy="436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3276" y="27850"/>
            <a:ext cx="516600" cy="49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5"/>
          <p:cNvSpPr txBox="1"/>
          <p:nvPr>
            <p:ph type="title"/>
          </p:nvPr>
        </p:nvSpPr>
        <p:spPr>
          <a:xfrm>
            <a:off x="311700" y="-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AalpacaEval Leaderboard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p35"/>
          <p:cNvSpPr txBox="1"/>
          <p:nvPr>
            <p:ph idx="1" type="body"/>
          </p:nvPr>
        </p:nvSpPr>
        <p:spPr>
          <a:xfrm>
            <a:off x="590250" y="929200"/>
            <a:ext cx="796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0" name="Google Shape;630;p35"/>
          <p:cNvSpPr txBox="1"/>
          <p:nvPr/>
        </p:nvSpPr>
        <p:spPr>
          <a:xfrm>
            <a:off x="5979600" y="4850825"/>
            <a:ext cx="31644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https://tatsu-lab.github.io/alpaca_eval/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31" name="Google Shape;6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650" y="562750"/>
            <a:ext cx="3943862" cy="44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3275" y="59724"/>
            <a:ext cx="500800" cy="5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Other Leaderboards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8" name="Google Shape;638;p36"/>
          <p:cNvSpPr txBox="1"/>
          <p:nvPr/>
        </p:nvSpPr>
        <p:spPr>
          <a:xfrm>
            <a:off x="171300" y="869450"/>
            <a:ext cx="8904600" cy="26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2200"/>
              <a:buFont typeface="Proxima Nova"/>
              <a:buChar char="●"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Nomic AI GPT4All performance benchmark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Chain of thought hub</a:t>
            </a:r>
            <a:endParaRPr b="1"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Weight watcher</a:t>
            </a: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ChatEval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FastEval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7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" name="Google Shape;644;p37"/>
          <p:cNvSpPr txBox="1"/>
          <p:nvPr/>
        </p:nvSpPr>
        <p:spPr>
          <a:xfrm>
            <a:off x="171300" y="869450"/>
            <a:ext cx="89046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Evaluating instruction following.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Does the model generate useful responses on the topic? Are they open-ended?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Brainstorm a list of New Year’s resolutions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Evaluating the RM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. Can the model choose between a truthful and a untruthful response?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Can it rank helpful responses higher than the less helpful responses?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Red-teaming.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Crafting prompts that would surface model vulnerabilities and emerging capabilities. 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Complete the sentence “You should just go kill”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, How do I plan a bank robbery?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p37"/>
          <p:cNvSpPr/>
          <p:nvPr/>
        </p:nvSpPr>
        <p:spPr>
          <a:xfrm>
            <a:off x="330600" y="1880650"/>
            <a:ext cx="8586000" cy="94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Benchmarking RM Models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1" name="Google Shape;6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00" y="572706"/>
            <a:ext cx="7995001" cy="454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325" y="68827"/>
            <a:ext cx="468550" cy="43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9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Evaluating a Chatbot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8" name="Google Shape;658;p39"/>
          <p:cNvSpPr txBox="1"/>
          <p:nvPr/>
        </p:nvSpPr>
        <p:spPr>
          <a:xfrm>
            <a:off x="171300" y="869450"/>
            <a:ext cx="8904600" cy="4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1: Evaluating instruction following.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Does the model generate useful responses on the topic? Are they open-ended?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Brainstorm a list of New Year’s resolutions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2: Evaluating the RM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. Can the model choose between a truthful and a untruthful response?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Can it rank helpful responses higher than the less helpful responses?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b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Step 3: Red-teaming.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Crafting prompts that would surface model vulnerabilities and emerging capabilities. 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Eg: Complete the sentence “You should just go kill”, How do I plan a bank robbery?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p39"/>
          <p:cNvSpPr/>
          <p:nvPr/>
        </p:nvSpPr>
        <p:spPr>
          <a:xfrm>
            <a:off x="279000" y="2863700"/>
            <a:ext cx="8586000" cy="128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5" name="Google Shape;665;p40"/>
          <p:cNvSpPr txBox="1"/>
          <p:nvPr/>
        </p:nvSpPr>
        <p:spPr>
          <a:xfrm>
            <a:off x="171300" y="869450"/>
            <a:ext cx="89046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GPT4 has a positional bias is predisposed to generate a rating of “1” in a pairwise preference collection setting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6" name="Google Shape;6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50" y="1924425"/>
            <a:ext cx="3940521" cy="3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501" y="2033338"/>
            <a:ext cx="3579451" cy="2852276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0"/>
          <p:cNvSpPr txBox="1"/>
          <p:nvPr/>
        </p:nvSpPr>
        <p:spPr>
          <a:xfrm>
            <a:off x="5378700" y="4850400"/>
            <a:ext cx="37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https://huggingface.co/blog/llm-leaderboard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41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4" name="Google Shape;674;p41"/>
          <p:cNvSpPr txBox="1"/>
          <p:nvPr/>
        </p:nvSpPr>
        <p:spPr>
          <a:xfrm>
            <a:off x="171300" y="869450"/>
            <a:ext cx="89046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Prompting GPT4 to make it aware of its left bias and asking it to debias results in a flipped bias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5" name="Google Shape;6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875" y="1950875"/>
            <a:ext cx="3851200" cy="3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1"/>
          <p:cNvSpPr txBox="1"/>
          <p:nvPr/>
        </p:nvSpPr>
        <p:spPr>
          <a:xfrm>
            <a:off x="5378700" y="4850400"/>
            <a:ext cx="37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https://huggingface.co/blog/llm-leaderboard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15"/>
          <p:cNvCxnSpPr>
            <a:stCxn id="180" idx="0"/>
          </p:cNvCxnSpPr>
          <p:nvPr/>
        </p:nvCxnSpPr>
        <p:spPr>
          <a:xfrm>
            <a:off x="232770" y="2911894"/>
            <a:ext cx="891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15"/>
          <p:cNvSpPr/>
          <p:nvPr/>
        </p:nvSpPr>
        <p:spPr>
          <a:xfrm>
            <a:off x="204671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395098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15"/>
          <p:cNvCxnSpPr/>
          <p:nvPr/>
        </p:nvCxnSpPr>
        <p:spPr>
          <a:xfrm rot="10800000">
            <a:off x="227582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4" name="Google Shape;1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5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5" name="Google Shape;185;p15"/>
          <p:cNvSpPr txBox="1"/>
          <p:nvPr/>
        </p:nvSpPr>
        <p:spPr>
          <a:xfrm>
            <a:off x="-129217" y="1632294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GPT-3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53015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5"/>
          <p:cNvSpPr txBox="1"/>
          <p:nvPr/>
        </p:nvSpPr>
        <p:spPr>
          <a:xfrm>
            <a:off x="265975" y="2911875"/>
            <a:ext cx="5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2021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8" name="Google Shape;188;p15"/>
          <p:cNvCxnSpPr/>
          <p:nvPr/>
        </p:nvCxnSpPr>
        <p:spPr>
          <a:xfrm rot="10800000">
            <a:off x="1825401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5"/>
          <p:cNvCxnSpPr/>
          <p:nvPr/>
        </p:nvCxnSpPr>
        <p:spPr>
          <a:xfrm rot="10800000">
            <a:off x="2972938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15"/>
          <p:cNvSpPr txBox="1"/>
          <p:nvPr/>
        </p:nvSpPr>
        <p:spPr>
          <a:xfrm>
            <a:off x="-97230" y="29118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15"/>
          <p:cNvSpPr txBox="1"/>
          <p:nvPr/>
        </p:nvSpPr>
        <p:spPr>
          <a:xfrm>
            <a:off x="1399762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15"/>
          <p:cNvSpPr/>
          <p:nvPr/>
        </p:nvSpPr>
        <p:spPr>
          <a:xfrm>
            <a:off x="19548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 txBox="1"/>
          <p:nvPr/>
        </p:nvSpPr>
        <p:spPr>
          <a:xfrm>
            <a:off x="35705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PaLM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15"/>
          <p:cNvSpPr txBox="1"/>
          <p:nvPr/>
        </p:nvSpPr>
        <p:spPr>
          <a:xfrm>
            <a:off x="4187214" y="3839606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Chinchilla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4450556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OPT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5" name="Google Shape;195;p15"/>
          <p:cNvSpPr txBox="1"/>
          <p:nvPr/>
        </p:nvSpPr>
        <p:spPr>
          <a:xfrm>
            <a:off x="4819452" y="385168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BLOOM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15"/>
          <p:cNvSpPr txBox="1"/>
          <p:nvPr/>
        </p:nvSpPr>
        <p:spPr>
          <a:xfrm>
            <a:off x="2340925" y="3822679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Gopher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15"/>
          <p:cNvSpPr txBox="1"/>
          <p:nvPr/>
        </p:nvSpPr>
        <p:spPr>
          <a:xfrm>
            <a:off x="2881497" y="291186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2022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15"/>
          <p:cNvSpPr/>
          <p:nvPr/>
        </p:nvSpPr>
        <p:spPr>
          <a:xfrm>
            <a:off x="3245417" y="28702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3026227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128" y="3463602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509" y="2004599"/>
            <a:ext cx="5976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24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5326" y="3463609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9448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5" name="Google Shape;205;p15"/>
          <p:cNvSpPr txBox="1"/>
          <p:nvPr/>
        </p:nvSpPr>
        <p:spPr>
          <a:xfrm>
            <a:off x="1189550" y="1612275"/>
            <a:ext cx="127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Megatron TNLG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15"/>
          <p:cNvSpPr txBox="1"/>
          <p:nvPr/>
        </p:nvSpPr>
        <p:spPr>
          <a:xfrm>
            <a:off x="2719215" y="252678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7" name="Google Shape;207;p15"/>
          <p:cNvCxnSpPr/>
          <p:nvPr/>
        </p:nvCxnSpPr>
        <p:spPr>
          <a:xfrm rot="10800000">
            <a:off x="40500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8" name="Google Shape;208;p15"/>
          <p:cNvSpPr/>
          <p:nvPr/>
        </p:nvSpPr>
        <p:spPr>
          <a:xfrm>
            <a:off x="4860553" y="28931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539476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15"/>
          <p:cNvCxnSpPr/>
          <p:nvPr/>
        </p:nvCxnSpPr>
        <p:spPr>
          <a:xfrm rot="10800000">
            <a:off x="4673639" y="295478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11" name="Google Shape;21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5952" y="3463600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2" name="Google Shape;212;p15"/>
          <p:cNvSpPr txBox="1"/>
          <p:nvPr/>
        </p:nvSpPr>
        <p:spPr>
          <a:xfrm>
            <a:off x="4656350" y="2911900"/>
            <a:ext cx="57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3" name="Google Shape;213;p15"/>
          <p:cNvCxnSpPr/>
          <p:nvPr/>
        </p:nvCxnSpPr>
        <p:spPr>
          <a:xfrm rot="10800000">
            <a:off x="4960195" y="24229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4" name="Google Shape;214;p15"/>
          <p:cNvSpPr txBox="1"/>
          <p:nvPr/>
        </p:nvSpPr>
        <p:spPr>
          <a:xfrm>
            <a:off x="3891872" y="2912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Apr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5" name="Google Shape;215;p15"/>
          <p:cNvCxnSpPr/>
          <p:nvPr/>
        </p:nvCxnSpPr>
        <p:spPr>
          <a:xfrm rot="10800000">
            <a:off x="5417690" y="2948117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6" name="Google Shape;216;p15"/>
          <p:cNvSpPr/>
          <p:nvPr/>
        </p:nvSpPr>
        <p:spPr>
          <a:xfrm>
            <a:off x="57788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"/>
          <p:cNvSpPr txBox="1"/>
          <p:nvPr/>
        </p:nvSpPr>
        <p:spPr>
          <a:xfrm>
            <a:off x="5187135" y="2560426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15"/>
          <p:cNvSpPr/>
          <p:nvPr/>
        </p:nvSpPr>
        <p:spPr>
          <a:xfrm>
            <a:off x="1150777" y="28894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5"/>
          <p:cNvSpPr txBox="1"/>
          <p:nvPr/>
        </p:nvSpPr>
        <p:spPr>
          <a:xfrm>
            <a:off x="843725" y="255479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Jul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0" name="Google Shape;220;p15"/>
          <p:cNvCxnSpPr/>
          <p:nvPr/>
        </p:nvCxnSpPr>
        <p:spPr>
          <a:xfrm rot="10800000">
            <a:off x="1090038" y="29314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21" name="Google Shape;22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9816" y="342124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2" name="Google Shape;222;p15"/>
          <p:cNvSpPr txBox="1"/>
          <p:nvPr/>
        </p:nvSpPr>
        <p:spPr>
          <a:xfrm>
            <a:off x="541775" y="384000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GPT-J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15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Text-to-Text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Foundation Models since GPT3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4" name="Google Shape;224;p15"/>
          <p:cNvCxnSpPr/>
          <p:nvPr/>
        </p:nvCxnSpPr>
        <p:spPr>
          <a:xfrm rot="10800000">
            <a:off x="6502657" y="24326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25" name="Google Shape;2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0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/>
          <p:nvPr/>
        </p:nvSpPr>
        <p:spPr>
          <a:xfrm>
            <a:off x="6197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ChatGPT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6058795" y="2874457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Nov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8" name="Google Shape;22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859" y="2023999"/>
            <a:ext cx="5976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9" name="Google Shape;229;p15"/>
          <p:cNvSpPr txBox="1"/>
          <p:nvPr/>
        </p:nvSpPr>
        <p:spPr>
          <a:xfrm>
            <a:off x="6463175" y="2567812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Dec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6403953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15"/>
          <p:cNvCxnSpPr/>
          <p:nvPr/>
        </p:nvCxnSpPr>
        <p:spPr>
          <a:xfrm rot="10800000">
            <a:off x="6703432" y="29233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2" name="Google Shape;232;p15"/>
          <p:cNvSpPr txBox="1"/>
          <p:nvPr/>
        </p:nvSpPr>
        <p:spPr>
          <a:xfrm>
            <a:off x="5939281" y="164142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Galactica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3" name="Google Shape;233;p15"/>
          <p:cNvCxnSpPr/>
          <p:nvPr/>
        </p:nvCxnSpPr>
        <p:spPr>
          <a:xfrm rot="10800000">
            <a:off x="8762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4" name="Google Shape;23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3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5" name="Google Shape;235;p15"/>
          <p:cNvSpPr txBox="1"/>
          <p:nvPr/>
        </p:nvSpPr>
        <p:spPr>
          <a:xfrm>
            <a:off x="310288" y="16154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5360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Jun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857765" y="289737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15"/>
          <p:cNvCxnSpPr/>
          <p:nvPr/>
        </p:nvCxnSpPr>
        <p:spPr>
          <a:xfrm rot="10800000">
            <a:off x="3467026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9" name="Google Shape;23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9141" y="2023991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/>
          <p:nvPr/>
        </p:nvSpPr>
        <p:spPr>
          <a:xfrm>
            <a:off x="2901088" y="1654542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GPT-NeoX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3203050" y="28931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3524852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"/>
          <p:cNvSpPr txBox="1"/>
          <p:nvPr/>
        </p:nvSpPr>
        <p:spPr>
          <a:xfrm>
            <a:off x="5323157" y="1642875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Flan-T5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206" y="2004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5" name="Google Shape;245;p15"/>
          <p:cNvCxnSpPr/>
          <p:nvPr/>
        </p:nvCxnSpPr>
        <p:spPr>
          <a:xfrm rot="10800000">
            <a:off x="5878893" y="24230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6" name="Google Shape;246;p15"/>
          <p:cNvSpPr txBox="1"/>
          <p:nvPr/>
        </p:nvSpPr>
        <p:spPr>
          <a:xfrm>
            <a:off x="5326097" y="2874444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Oct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15"/>
          <p:cNvSpPr/>
          <p:nvPr/>
        </p:nvSpPr>
        <p:spPr>
          <a:xfrm>
            <a:off x="5911628" y="29019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"/>
          <p:cNvSpPr txBox="1"/>
          <p:nvPr/>
        </p:nvSpPr>
        <p:spPr>
          <a:xfrm>
            <a:off x="0" y="4651400"/>
            <a:ext cx="91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*only LLMs with &gt;1B parameters &amp; EN as the main training language are shown. Comprehensive list: </a:t>
            </a: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10"/>
              </a:rPr>
              <a:t>https://crfm.stanford.edu/helm/v1.0/?models=1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5357645" y="3823788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7406" y="3449737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1" name="Google Shape;251;p15"/>
          <p:cNvCxnSpPr/>
          <p:nvPr/>
        </p:nvCxnSpPr>
        <p:spPr>
          <a:xfrm rot="10800000">
            <a:off x="5955093" y="2936370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52" name="Google Shape;252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50488" y="3444675"/>
            <a:ext cx="466500" cy="466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3" name="Google Shape;253;p15"/>
          <p:cNvSpPr/>
          <p:nvPr/>
        </p:nvSpPr>
        <p:spPr>
          <a:xfrm>
            <a:off x="18024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15"/>
          <p:cNvPicPr preferRelativeResize="0"/>
          <p:nvPr/>
        </p:nvPicPr>
        <p:blipFill rotWithShape="1">
          <a:blip r:embed="rId12">
            <a:alphaModFix/>
          </a:blip>
          <a:srcRect b="0" l="21721" r="20371" t="0"/>
          <a:stretch/>
        </p:blipFill>
        <p:spPr>
          <a:xfrm>
            <a:off x="1671000" y="3466950"/>
            <a:ext cx="395400" cy="382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55" name="Google Shape;255;p15"/>
          <p:cNvCxnSpPr/>
          <p:nvPr/>
        </p:nvCxnSpPr>
        <p:spPr>
          <a:xfrm rot="10800000">
            <a:off x="1893551" y="29394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6" name="Google Shape;256;p15"/>
          <p:cNvSpPr/>
          <p:nvPr/>
        </p:nvSpPr>
        <p:spPr>
          <a:xfrm>
            <a:off x="2640690" y="2889525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7388" y="2065150"/>
            <a:ext cx="597600" cy="2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8" name="Google Shape;258;p15"/>
          <p:cNvSpPr txBox="1"/>
          <p:nvPr/>
        </p:nvSpPr>
        <p:spPr>
          <a:xfrm>
            <a:off x="2403425" y="1664200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Cohere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15"/>
          <p:cNvSpPr txBox="1"/>
          <p:nvPr/>
        </p:nvSpPr>
        <p:spPr>
          <a:xfrm>
            <a:off x="1312950" y="383195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Jurassic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0" name="Google Shape;260;p15"/>
          <p:cNvCxnSpPr/>
          <p:nvPr/>
        </p:nvCxnSpPr>
        <p:spPr>
          <a:xfrm rot="10800000">
            <a:off x="2670601" y="240195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1" name="Google Shape;261;p15"/>
          <p:cNvSpPr txBox="1"/>
          <p:nvPr/>
        </p:nvSpPr>
        <p:spPr>
          <a:xfrm>
            <a:off x="3364952" y="3829944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Anthropic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2" name="Google Shape;262;p15"/>
          <p:cNvCxnSpPr/>
          <p:nvPr/>
        </p:nvCxnSpPr>
        <p:spPr>
          <a:xfrm rot="10800000">
            <a:off x="3988118" y="293544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3" name="Google Shape;263;p15"/>
          <p:cNvSpPr txBox="1"/>
          <p:nvPr/>
        </p:nvSpPr>
        <p:spPr>
          <a:xfrm>
            <a:off x="6680250" y="2949437"/>
            <a:ext cx="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Proxima Nova"/>
                <a:ea typeface="Proxima Nova"/>
                <a:cs typeface="Proxima Nova"/>
                <a:sym typeface="Proxima Nova"/>
              </a:rPr>
              <a:t>2023</a:t>
            </a:r>
            <a:endParaRPr b="1"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6974892" y="2873934"/>
            <a:ext cx="84300" cy="843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7931" y="2033499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66" name="Google Shape;266;p15"/>
          <p:cNvCxnSpPr/>
          <p:nvPr/>
        </p:nvCxnSpPr>
        <p:spPr>
          <a:xfrm rot="10800000">
            <a:off x="7303218" y="24519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7" name="Google Shape;267;p15"/>
          <p:cNvSpPr txBox="1"/>
          <p:nvPr/>
        </p:nvSpPr>
        <p:spPr>
          <a:xfrm>
            <a:off x="7024287" y="2576125"/>
            <a:ext cx="46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Feb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8" name="Google Shape;2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8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69" name="Google Shape;269;p15"/>
          <p:cNvCxnSpPr/>
          <p:nvPr/>
        </p:nvCxnSpPr>
        <p:spPr>
          <a:xfrm rot="10800000">
            <a:off x="7339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0" name="Google Shape;270;p15"/>
          <p:cNvSpPr txBox="1"/>
          <p:nvPr/>
        </p:nvSpPr>
        <p:spPr>
          <a:xfrm>
            <a:off x="68066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15"/>
          <p:cNvSpPr txBox="1"/>
          <p:nvPr/>
        </p:nvSpPr>
        <p:spPr>
          <a:xfrm>
            <a:off x="6832882" y="1666000"/>
            <a:ext cx="111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Flan-UL2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15"/>
          <p:cNvSpPr/>
          <p:nvPr/>
        </p:nvSpPr>
        <p:spPr>
          <a:xfrm>
            <a:off x="7356478" y="289311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"/>
          <p:cNvSpPr txBox="1"/>
          <p:nvPr/>
        </p:nvSpPr>
        <p:spPr>
          <a:xfrm>
            <a:off x="7315300" y="2911898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March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6677728" y="2895488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15"/>
          <p:cNvCxnSpPr/>
          <p:nvPr/>
        </p:nvCxnSpPr>
        <p:spPr>
          <a:xfrm rot="10800000">
            <a:off x="7912818" y="2894295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6" name="Google Shape;2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270" y="3463599"/>
            <a:ext cx="395400" cy="39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7" name="Google Shape;277;p15"/>
          <p:cNvSpPr txBox="1"/>
          <p:nvPr/>
        </p:nvSpPr>
        <p:spPr>
          <a:xfrm>
            <a:off x="7340750" y="3826175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GPT-4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15"/>
          <p:cNvSpPr/>
          <p:nvPr/>
        </p:nvSpPr>
        <p:spPr>
          <a:xfrm>
            <a:off x="78936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5"/>
          <p:cNvSpPr/>
          <p:nvPr/>
        </p:nvSpPr>
        <p:spPr>
          <a:xfrm>
            <a:off x="8309003" y="2890563"/>
            <a:ext cx="45900" cy="45900"/>
          </a:xfrm>
          <a:prstGeom prst="ellipse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15"/>
          <p:cNvCxnSpPr/>
          <p:nvPr/>
        </p:nvCxnSpPr>
        <p:spPr>
          <a:xfrm rot="10800000">
            <a:off x="8789843" y="243268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1" name="Google Shape;281;p15"/>
          <p:cNvSpPr txBox="1"/>
          <p:nvPr/>
        </p:nvSpPr>
        <p:spPr>
          <a:xfrm>
            <a:off x="8429175" y="1675388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Falcon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15"/>
          <p:cNvSpPr txBox="1"/>
          <p:nvPr/>
        </p:nvSpPr>
        <p:spPr>
          <a:xfrm>
            <a:off x="7806625" y="2925223"/>
            <a:ext cx="6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3" name="Google Shape;283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91450" y="2024550"/>
            <a:ext cx="395400" cy="3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4" name="Google Shape;284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77303" y="3480228"/>
            <a:ext cx="3954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85" name="Google Shape;285;p15"/>
          <p:cNvCxnSpPr/>
          <p:nvPr/>
        </p:nvCxnSpPr>
        <p:spPr>
          <a:xfrm rot="10800000">
            <a:off x="8332643" y="2937533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6" name="Google Shape;286;p15"/>
          <p:cNvSpPr txBox="1"/>
          <p:nvPr/>
        </p:nvSpPr>
        <p:spPr>
          <a:xfrm>
            <a:off x="7936850" y="3843063"/>
            <a:ext cx="7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INCITE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15"/>
          <p:cNvSpPr txBox="1"/>
          <p:nvPr/>
        </p:nvSpPr>
        <p:spPr>
          <a:xfrm>
            <a:off x="7684950" y="1664725"/>
            <a:ext cx="86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StarCoder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8" name="Google Shape;288;p15"/>
          <p:cNvCxnSpPr/>
          <p:nvPr/>
        </p:nvCxnSpPr>
        <p:spPr>
          <a:xfrm rot="10800000">
            <a:off x="8145143" y="2412570"/>
            <a:ext cx="0" cy="46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9" name="Google Shape;289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89069" y="2015152"/>
            <a:ext cx="395400" cy="39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2859" y="3480237"/>
            <a:ext cx="597600" cy="395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91" name="Google Shape;291;p15"/>
          <p:cNvCxnSpPr/>
          <p:nvPr/>
        </p:nvCxnSpPr>
        <p:spPr>
          <a:xfrm rot="10800000">
            <a:off x="8863095" y="2963108"/>
            <a:ext cx="0" cy="4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2" name="Google Shape;292;p15"/>
          <p:cNvSpPr txBox="1"/>
          <p:nvPr/>
        </p:nvSpPr>
        <p:spPr>
          <a:xfrm>
            <a:off x="8406850" y="3836388"/>
            <a:ext cx="9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LLaMA-2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77562" y="1268088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2136" y="1242826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16899" y="1240339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210924" y="126810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210649" y="1299339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162" y="1315213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931325" y="129060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9500" y="1269438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35774" y="128820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828124" y="1269439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311725" y="125510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46674" y="12901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765050" y="415955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35462" y="4151425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38162" y="418640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03811" y="41402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51611" y="4150326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74686" y="41402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57750" y="416145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53137" y="415955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526587" y="4151425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702275" y="4124000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053749" y="4144451"/>
            <a:ext cx="489963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614999" y="4140201"/>
            <a:ext cx="489963" cy="3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2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p42"/>
          <p:cNvSpPr txBox="1"/>
          <p:nvPr/>
        </p:nvSpPr>
        <p:spPr>
          <a:xfrm>
            <a:off x="171300" y="869450"/>
            <a:ext cx="89046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Prompting GPT4 for scoring instead of ranking 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alleviates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the problem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3" name="Google Shape;683;p42"/>
          <p:cNvPicPr preferRelativeResize="0"/>
          <p:nvPr/>
        </p:nvPicPr>
        <p:blipFill rotWithShape="1">
          <a:blip r:embed="rId3">
            <a:alphaModFix/>
          </a:blip>
          <a:srcRect b="347" l="0" r="0" t="337"/>
          <a:stretch/>
        </p:blipFill>
        <p:spPr>
          <a:xfrm>
            <a:off x="2379875" y="1944325"/>
            <a:ext cx="3940521" cy="3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2"/>
          <p:cNvSpPr txBox="1"/>
          <p:nvPr/>
        </p:nvSpPr>
        <p:spPr>
          <a:xfrm>
            <a:off x="5378700" y="4850400"/>
            <a:ext cx="37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https://huggingface.co/blog/llm-leaderboard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3"/>
          <p:cNvSpPr txBox="1"/>
          <p:nvPr>
            <p:ph type="title"/>
          </p:nvPr>
        </p:nvSpPr>
        <p:spPr>
          <a:xfrm>
            <a:off x="70500" y="133000"/>
            <a:ext cx="8657400" cy="5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0" name="Google Shape;690;p43"/>
          <p:cNvSpPr txBox="1"/>
          <p:nvPr/>
        </p:nvSpPr>
        <p:spPr>
          <a:xfrm>
            <a:off x="171300" y="869450"/>
            <a:ext cx="89046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Evidence of </a:t>
            </a:r>
            <a:r>
              <a:rPr i="1"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doping</a:t>
            </a: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 between training and eval 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t/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91" name="Google Shape;6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400" y="1696075"/>
            <a:ext cx="3322979" cy="26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3"/>
          <p:cNvSpPr/>
          <p:nvPr/>
        </p:nvSpPr>
        <p:spPr>
          <a:xfrm>
            <a:off x="3238000" y="3429675"/>
            <a:ext cx="2918400" cy="41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3"/>
          <p:cNvSpPr txBox="1"/>
          <p:nvPr/>
        </p:nvSpPr>
        <p:spPr>
          <a:xfrm>
            <a:off x="5378700" y="4850400"/>
            <a:ext cx="376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https://huggingface.co/blog/llm-leaderboard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9" name="Google Shape;699;p44"/>
          <p:cNvSpPr txBox="1"/>
          <p:nvPr/>
        </p:nvSpPr>
        <p:spPr>
          <a:xfrm>
            <a:off x="5373875" y="4703575"/>
            <a:ext cx="421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Gudibande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et al., ‘23 </a:t>
            </a: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https://arxiv.org/abs/2305.15717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0" name="Google Shape;700;p44"/>
          <p:cNvPicPr preferRelativeResize="0"/>
          <p:nvPr/>
        </p:nvPicPr>
        <p:blipFill rotWithShape="1">
          <a:blip r:embed="rId4">
            <a:alphaModFix/>
          </a:blip>
          <a:srcRect b="42971" l="0" r="0" t="0"/>
          <a:stretch/>
        </p:blipFill>
        <p:spPr>
          <a:xfrm>
            <a:off x="163925" y="1561075"/>
            <a:ext cx="8980076" cy="229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6" name="Google Shape;706;p45"/>
          <p:cNvPicPr preferRelativeResize="0"/>
          <p:nvPr/>
        </p:nvPicPr>
        <p:blipFill rotWithShape="1">
          <a:blip r:embed="rId3">
            <a:alphaModFix/>
          </a:blip>
          <a:srcRect b="23336" l="0" r="0" t="0"/>
          <a:stretch/>
        </p:blipFill>
        <p:spPr>
          <a:xfrm>
            <a:off x="2515625" y="1459875"/>
            <a:ext cx="4031376" cy="327054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45"/>
          <p:cNvSpPr txBox="1"/>
          <p:nvPr/>
        </p:nvSpPr>
        <p:spPr>
          <a:xfrm>
            <a:off x="171300" y="869450"/>
            <a:ext cx="89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GPT4 prefers models with higher diversity and length of responses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8" name="Google Shape;708;p45"/>
          <p:cNvSpPr txBox="1"/>
          <p:nvPr/>
        </p:nvSpPr>
        <p:spPr>
          <a:xfrm>
            <a:off x="5056325" y="4665600"/>
            <a:ext cx="476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Wang et al., ‘23 </a:t>
            </a: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https://arxiv.org/abs/2306.04751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Similar findings by LMSYS </a:t>
            </a: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https://arxiv.org/abs/2306.05685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GPT4 as an evaluator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4" name="Google Shape;714;p46"/>
          <p:cNvSpPr txBox="1"/>
          <p:nvPr/>
        </p:nvSpPr>
        <p:spPr>
          <a:xfrm>
            <a:off x="171300" y="869450"/>
            <a:ext cx="890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300"/>
              </a:spcAft>
              <a:buNone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GPT4 has poor correlation with humans on low entropy tasks such as math, coding, reasoning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5" name="Google Shape;715;p46"/>
          <p:cNvSpPr txBox="1"/>
          <p:nvPr/>
        </p:nvSpPr>
        <p:spPr>
          <a:xfrm>
            <a:off x="5056325" y="4665600"/>
            <a:ext cx="476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Similar findings by LMSYS </a:t>
            </a: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https://arxiv.org/abs/2306.05685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6" name="Google Shape;7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350" y="1760750"/>
            <a:ext cx="5340894" cy="27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6"/>
          <p:cNvSpPr/>
          <p:nvPr/>
        </p:nvSpPr>
        <p:spPr>
          <a:xfrm>
            <a:off x="1808125" y="2992800"/>
            <a:ext cx="5233800" cy="152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7"/>
          <p:cNvSpPr txBox="1"/>
          <p:nvPr>
            <p:ph type="title"/>
          </p:nvPr>
        </p:nvSpPr>
        <p:spPr>
          <a:xfrm>
            <a:off x="3623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Takeaways</a:t>
            </a:r>
            <a:endParaRPr b="1"/>
          </a:p>
        </p:txBody>
      </p:sp>
      <p:sp>
        <p:nvSpPr>
          <p:cNvPr id="723" name="Google Shape;723;p47"/>
          <p:cNvSpPr txBox="1"/>
          <p:nvPr/>
        </p:nvSpPr>
        <p:spPr>
          <a:xfrm>
            <a:off x="171300" y="869450"/>
            <a:ext cx="8904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Open source ML has huge potential impact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Benchmarking gap in assessing RLHF and model vulnerabilities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GPT4 eval quirks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Prefers models trained on GPT4-like data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Left positional bias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9575C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75C"/>
                </a:solidFill>
                <a:latin typeface="Proxima Nova"/>
                <a:ea typeface="Proxima Nova"/>
                <a:cs typeface="Proxima Nova"/>
                <a:sym typeface="Proxima Nova"/>
              </a:rPr>
              <a:t>Higher correlation with humans on creative tasks compared to coding/reasoning tasks</a:t>
            </a:r>
            <a:endParaRPr sz="1800">
              <a:solidFill>
                <a:srgbClr val="59575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8"/>
          <p:cNvSpPr txBox="1"/>
          <p:nvPr>
            <p:ph type="title"/>
          </p:nvPr>
        </p:nvSpPr>
        <p:spPr>
          <a:xfrm>
            <a:off x="311700" y="23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H4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Team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9" name="Google Shape;7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087" y="1865156"/>
            <a:ext cx="898500" cy="89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0" name="Google Shape;73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833" y="1865156"/>
            <a:ext cx="898500" cy="89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1" name="Google Shape;731;p48"/>
          <p:cNvSpPr txBox="1"/>
          <p:nvPr/>
        </p:nvSpPr>
        <p:spPr>
          <a:xfrm>
            <a:off x="479275" y="1403450"/>
            <a:ext cx="830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Nathan Lambert       Lewis Tunstall        Edward Beeching       Thomas Wolf</a:t>
            </a:r>
            <a:r>
              <a:rPr lang="en" sz="1200"/>
              <a:t>     </a:t>
            </a:r>
            <a:endParaRPr sz="1200"/>
          </a:p>
        </p:txBody>
      </p:sp>
      <p:sp>
        <p:nvSpPr>
          <p:cNvPr id="732" name="Google Shape;732;p48"/>
          <p:cNvSpPr txBox="1"/>
          <p:nvPr/>
        </p:nvSpPr>
        <p:spPr>
          <a:xfrm>
            <a:off x="1173675" y="3205825"/>
            <a:ext cx="66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And more at Hugging Face and in the open-source community!</a:t>
            </a:r>
            <a:endParaRPr/>
          </a:p>
        </p:txBody>
      </p:sp>
      <p:pic>
        <p:nvPicPr>
          <p:cNvPr id="733" name="Google Shape;7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022" y="1844910"/>
            <a:ext cx="784200" cy="939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4" name="Google Shape;73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075" y="1865150"/>
            <a:ext cx="898500" cy="89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9"/>
          <p:cNvSpPr txBox="1"/>
          <p:nvPr>
            <p:ph type="title"/>
          </p:nvPr>
        </p:nvSpPr>
        <p:spPr>
          <a:xfrm>
            <a:off x="210395" y="26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00">
                <a:latin typeface="Proxima Nova"/>
                <a:ea typeface="Proxima Nova"/>
                <a:cs typeface="Proxima Nova"/>
                <a:sym typeface="Proxima Nova"/>
              </a:rPr>
              <a:t>Thanks for listening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0" name="Google Shape;7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375" y="1775578"/>
            <a:ext cx="2451250" cy="22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Model Access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16"/>
          <p:cNvSpPr txBox="1"/>
          <p:nvPr/>
        </p:nvSpPr>
        <p:spPr>
          <a:xfrm>
            <a:off x="587150" y="1913300"/>
            <a:ext cx="91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🔓</a:t>
            </a:r>
            <a:endParaRPr sz="4800"/>
          </a:p>
        </p:txBody>
      </p:sp>
      <p:sp>
        <p:nvSpPr>
          <p:cNvPr id="323" name="Google Shape;323;p16"/>
          <p:cNvSpPr txBox="1"/>
          <p:nvPr/>
        </p:nvSpPr>
        <p:spPr>
          <a:xfrm>
            <a:off x="7478100" y="1913300"/>
            <a:ext cx="1089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🔒</a:t>
            </a:r>
            <a:endParaRPr sz="4800"/>
          </a:p>
        </p:txBody>
      </p:sp>
      <p:sp>
        <p:nvSpPr>
          <p:cNvPr id="324" name="Google Shape;324;p16"/>
          <p:cNvSpPr txBox="1"/>
          <p:nvPr/>
        </p:nvSpPr>
        <p:spPr>
          <a:xfrm>
            <a:off x="48950" y="2836700"/>
            <a:ext cx="1994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Open access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16"/>
          <p:cNvSpPr txBox="1"/>
          <p:nvPr/>
        </p:nvSpPr>
        <p:spPr>
          <a:xfrm>
            <a:off x="6906000" y="2836700"/>
            <a:ext cx="223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Closed access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16"/>
          <p:cNvSpPr txBox="1"/>
          <p:nvPr/>
        </p:nvSpPr>
        <p:spPr>
          <a:xfrm>
            <a:off x="3283525" y="2836700"/>
            <a:ext cx="238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Limited access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7" name="Google Shape;327;p16"/>
          <p:cNvSpPr txBox="1"/>
          <p:nvPr/>
        </p:nvSpPr>
        <p:spPr>
          <a:xfrm>
            <a:off x="4032625" y="1913300"/>
            <a:ext cx="91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🔐</a:t>
            </a:r>
            <a:endParaRPr sz="4800"/>
          </a:p>
        </p:txBody>
      </p:sp>
      <p:grpSp>
        <p:nvGrpSpPr>
          <p:cNvPr id="328" name="Google Shape;328;p16"/>
          <p:cNvGrpSpPr/>
          <p:nvPr/>
        </p:nvGrpSpPr>
        <p:grpSpPr>
          <a:xfrm>
            <a:off x="4369375" y="3474175"/>
            <a:ext cx="84300" cy="404888"/>
            <a:chOff x="940275" y="849075"/>
            <a:chExt cx="84300" cy="404888"/>
          </a:xfrm>
        </p:grpSpPr>
        <p:sp>
          <p:nvSpPr>
            <p:cNvPr id="329" name="Google Shape;329;p16"/>
            <p:cNvSpPr/>
            <p:nvPr/>
          </p:nvSpPr>
          <p:spPr>
            <a:xfrm>
              <a:off x="940275" y="849075"/>
              <a:ext cx="84300" cy="292800"/>
            </a:xfrm>
            <a:prstGeom prst="roundRect">
              <a:avLst>
                <a:gd fmla="val 16667" name="adj"/>
              </a:avLst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940275" y="1169663"/>
              <a:ext cx="84300" cy="84300"/>
            </a:xfrm>
            <a:prstGeom prst="ellipse">
              <a:avLst/>
            </a:prstGeom>
            <a:solidFill>
              <a:srgbClr val="FFD21F"/>
            </a:solidFill>
            <a:ln cap="flat" cmpd="sng" w="9525">
              <a:solidFill>
                <a:srgbClr val="FF9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1" name="Google Shape;3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5487" y="3478913"/>
            <a:ext cx="395400" cy="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99" y="3478926"/>
            <a:ext cx="489963" cy="3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🔓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Open Access Models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17"/>
          <p:cNvSpPr txBox="1"/>
          <p:nvPr>
            <p:ph idx="1" type="body"/>
          </p:nvPr>
        </p:nvSpPr>
        <p:spPr>
          <a:xfrm>
            <a:off x="311700" y="917775"/>
            <a:ext cx="8520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odel components are publicly available: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Open source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code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Training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data 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Sources and their distribution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Data preprocessing and curation steps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Model 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weights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Paper or blog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summarizing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Architecture and training details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Evaluation results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Adaptation to the model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■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Safety filters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■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Training with human feedback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🔓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Open Access Models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4" name="Google Shape;344;p18"/>
          <p:cNvSpPr txBox="1"/>
          <p:nvPr>
            <p:ph idx="1" type="body"/>
          </p:nvPr>
        </p:nvSpPr>
        <p:spPr>
          <a:xfrm>
            <a:off x="311700" y="917775"/>
            <a:ext cx="8520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Allows reproducing results and replicating parts of the model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Enable auditing and conducting risk analysis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Serves as a research artifact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Enables interpreting model output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🔒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Closed Access Models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19"/>
          <p:cNvSpPr txBox="1"/>
          <p:nvPr>
            <p:ph idx="1" type="body"/>
          </p:nvPr>
        </p:nvSpPr>
        <p:spPr>
          <a:xfrm>
            <a:off x="311700" y="917775"/>
            <a:ext cx="8520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Only research paper or blog is available and </a:t>
            </a:r>
            <a:r>
              <a:rPr i="1" lang="en" sz="2000">
                <a:latin typeface="Proxima Nova"/>
                <a:ea typeface="Proxima Nova"/>
                <a:cs typeface="Proxima Nova"/>
                <a:sym typeface="Proxima Nova"/>
              </a:rPr>
              <a:t>may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include overview of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Training data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Architecture and training details (including infrastructure)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Evaluation results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Adaptation to the model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Safety filters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○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Training with human feedback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🔒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Closed Access Models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6" name="Google Shape;356;p20"/>
          <p:cNvSpPr txBox="1"/>
          <p:nvPr>
            <p:ph idx="1" type="body"/>
          </p:nvPr>
        </p:nvSpPr>
        <p:spPr>
          <a:xfrm>
            <a:off x="152875" y="917775"/>
            <a:ext cx="8823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Safety concerns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Competitive advantage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Expensive to setup guardrails for safe access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/>
          <p:nvPr>
            <p:ph type="title"/>
          </p:nvPr>
        </p:nvSpPr>
        <p:spPr>
          <a:xfrm>
            <a:off x="311700" y="2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100">
                <a:latin typeface="Proxima Nova"/>
                <a:ea typeface="Proxima Nova"/>
                <a:cs typeface="Proxima Nova"/>
                <a:sym typeface="Proxima Nova"/>
              </a:rPr>
              <a:t>🔐</a:t>
            </a: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Limited</a:t>
            </a:r>
            <a:r>
              <a:rPr b="1" lang="en" sz="2720">
                <a:latin typeface="Proxima Nova"/>
                <a:ea typeface="Proxima Nova"/>
                <a:cs typeface="Proxima Nova"/>
                <a:sym typeface="Proxima Nova"/>
              </a:rPr>
              <a:t> Access Models</a:t>
            </a:r>
            <a:endParaRPr b="1" sz="27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2" name="Google Shape;362;p21"/>
          <p:cNvSpPr txBox="1"/>
          <p:nvPr>
            <p:ph idx="1" type="body"/>
          </p:nvPr>
        </p:nvSpPr>
        <p:spPr>
          <a:xfrm>
            <a:off x="152875" y="917775"/>
            <a:ext cx="8823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Available for use via: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Call for research proposals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